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Arcade Gamer" charset="1" panose="00000000000000000000"/>
      <p:regular r:id="rId17"/>
    </p:embeddedFont>
    <p:embeddedFont>
      <p:font typeface="Disket Mono" charset="1" panose="020B0509050000020004"/>
      <p:regular r:id="rId18"/>
    </p:embeddedFont>
    <p:embeddedFont>
      <p:font typeface="Garet" charset="1" panose="00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gif" Type="http://schemas.openxmlformats.org/officeDocument/2006/relationships/image"/><Relationship Id="rId22" Target="../media/image21.gif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gif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6.gif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Relationship Id="rId7" Target="../media/image66.png" Type="http://schemas.openxmlformats.org/officeDocument/2006/relationships/image"/><Relationship Id="rId8" Target="../media/image6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2.png" Type="http://schemas.openxmlformats.org/officeDocument/2006/relationships/image"/><Relationship Id="rId5" Target="../media/image83.svg" Type="http://schemas.openxmlformats.org/officeDocument/2006/relationships/image"/><Relationship Id="rId6" Target="../media/image84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31.png" Type="http://schemas.openxmlformats.org/officeDocument/2006/relationships/image"/><Relationship Id="rId12" Target="../media/image32.svg" Type="http://schemas.openxmlformats.org/officeDocument/2006/relationships/image"/><Relationship Id="rId13" Target="../media/image33.png" Type="http://schemas.openxmlformats.org/officeDocument/2006/relationships/image"/><Relationship Id="rId14" Target="../media/image34.svg" Type="http://schemas.openxmlformats.org/officeDocument/2006/relationships/image"/><Relationship Id="rId15" Target="../media/image35.png" Type="http://schemas.openxmlformats.org/officeDocument/2006/relationships/image"/><Relationship Id="rId16" Target="../media/image36.svg" Type="http://schemas.openxmlformats.org/officeDocument/2006/relationships/image"/><Relationship Id="rId17" Target="../media/image37.png" Type="http://schemas.openxmlformats.org/officeDocument/2006/relationships/image"/><Relationship Id="rId18" Target="../media/image38.png" Type="http://schemas.openxmlformats.org/officeDocument/2006/relationships/image"/><Relationship Id="rId19" Target="../media/image39.png" Type="http://schemas.openxmlformats.org/officeDocument/2006/relationships/image"/><Relationship Id="rId2" Target="../media/image22.png" Type="http://schemas.openxmlformats.org/officeDocument/2006/relationships/image"/><Relationship Id="rId20" Target="../media/image40.png" Type="http://schemas.openxmlformats.org/officeDocument/2006/relationships/image"/><Relationship Id="rId21" Target="../media/image3.png" Type="http://schemas.openxmlformats.org/officeDocument/2006/relationships/image"/><Relationship Id="rId22" Target="../media/image4.svg" Type="http://schemas.openxmlformats.org/officeDocument/2006/relationships/image"/><Relationship Id="rId23" Target="../media/image41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gif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11" Target="../media/image33.png" Type="http://schemas.openxmlformats.org/officeDocument/2006/relationships/image"/><Relationship Id="rId12" Target="../media/image34.svg" Type="http://schemas.openxmlformats.org/officeDocument/2006/relationships/image"/><Relationship Id="rId13" Target="../media/image35.png" Type="http://schemas.openxmlformats.org/officeDocument/2006/relationships/image"/><Relationship Id="rId14" Target="../media/image36.svg" Type="http://schemas.openxmlformats.org/officeDocument/2006/relationships/image"/><Relationship Id="rId15" Target="../media/image21.gif" Type="http://schemas.openxmlformats.org/officeDocument/2006/relationships/image"/><Relationship Id="rId16" Target="../media/image3.png" Type="http://schemas.openxmlformats.org/officeDocument/2006/relationships/image"/><Relationship Id="rId17" Target="../media/image4.sv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6.gif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11" Target="../media/image33.png" Type="http://schemas.openxmlformats.org/officeDocument/2006/relationships/image"/><Relationship Id="rId12" Target="../media/image34.svg" Type="http://schemas.openxmlformats.org/officeDocument/2006/relationships/image"/><Relationship Id="rId13" Target="../media/image35.png" Type="http://schemas.openxmlformats.org/officeDocument/2006/relationships/image"/><Relationship Id="rId14" Target="../media/image36.svg" Type="http://schemas.openxmlformats.org/officeDocument/2006/relationships/image"/><Relationship Id="rId15" Target="../media/image21.gif" Type="http://schemas.openxmlformats.org/officeDocument/2006/relationships/image"/><Relationship Id="rId16" Target="../media/image3.png" Type="http://schemas.openxmlformats.org/officeDocument/2006/relationships/image"/><Relationship Id="rId17" Target="../media/image4.sv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6.gif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svg" Type="http://schemas.openxmlformats.org/officeDocument/2006/relationships/image"/><Relationship Id="rId12" Target="../media/image48.png" Type="http://schemas.openxmlformats.org/officeDocument/2006/relationships/image"/><Relationship Id="rId13" Target="../media/image49.svg" Type="http://schemas.openxmlformats.org/officeDocument/2006/relationships/image"/><Relationship Id="rId14" Target="../media/image50.png" Type="http://schemas.openxmlformats.org/officeDocument/2006/relationships/image"/><Relationship Id="rId15" Target="../media/image51.svg" Type="http://schemas.openxmlformats.org/officeDocument/2006/relationships/image"/><Relationship Id="rId16" Target="../media/image52.png" Type="http://schemas.openxmlformats.org/officeDocument/2006/relationships/image"/><Relationship Id="rId17" Target="../media/image53.svg" Type="http://schemas.openxmlformats.org/officeDocument/2006/relationships/image"/><Relationship Id="rId18" Target="../media/image14.png" Type="http://schemas.openxmlformats.org/officeDocument/2006/relationships/image"/><Relationship Id="rId19" Target="../media/image15.svg" Type="http://schemas.openxmlformats.org/officeDocument/2006/relationships/image"/><Relationship Id="rId2" Target="../media/image1.png" Type="http://schemas.openxmlformats.org/officeDocument/2006/relationships/image"/><Relationship Id="rId20" Target="../media/image54.gif" Type="http://schemas.openxmlformats.org/officeDocument/2006/relationships/image"/><Relationship Id="rId21" Target="../media/image55.gif" Type="http://schemas.openxmlformats.org/officeDocument/2006/relationships/image"/><Relationship Id="rId22" Target="../media/image20.gif" Type="http://schemas.openxmlformats.org/officeDocument/2006/relationships/image"/><Relationship Id="rId23" Target="../media/image24.png" Type="http://schemas.openxmlformats.org/officeDocument/2006/relationships/image"/><Relationship Id="rId24" Target="../media/image25.svg" Type="http://schemas.openxmlformats.org/officeDocument/2006/relationships/image"/><Relationship Id="rId25" Target="../media/image56.png" Type="http://schemas.openxmlformats.org/officeDocument/2006/relationships/image"/><Relationship Id="rId26" Target="../media/image57.svg" Type="http://schemas.openxmlformats.org/officeDocument/2006/relationships/image"/><Relationship Id="rId27" Target="../media/image58.png" Type="http://schemas.openxmlformats.org/officeDocument/2006/relationships/image"/><Relationship Id="rId28" Target="../media/image59.svg" Type="http://schemas.openxmlformats.org/officeDocument/2006/relationships/image"/><Relationship Id="rId29" Target="../media/image60.png" Type="http://schemas.openxmlformats.org/officeDocument/2006/relationships/image"/><Relationship Id="rId3" Target="../media/image2.svg" Type="http://schemas.openxmlformats.org/officeDocument/2006/relationships/image"/><Relationship Id="rId30" Target="../media/image61.svg" Type="http://schemas.openxmlformats.org/officeDocument/2006/relationships/image"/><Relationship Id="rId31" Target="../media/image62.png" Type="http://schemas.openxmlformats.org/officeDocument/2006/relationships/image"/><Relationship Id="rId32" Target="../media/image63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Relationship Id="rId8" Target="../media/image44.png" Type="http://schemas.openxmlformats.org/officeDocument/2006/relationships/image"/><Relationship Id="rId9" Target="../media/image4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svg" Type="http://schemas.openxmlformats.org/officeDocument/2006/relationships/image"/><Relationship Id="rId11" Target="../media/image68.png" Type="http://schemas.openxmlformats.org/officeDocument/2006/relationships/image"/><Relationship Id="rId12" Target="../media/image3.png" Type="http://schemas.openxmlformats.org/officeDocument/2006/relationships/image"/><Relationship Id="rId13" Target="../media/image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6.gif" Type="http://schemas.openxmlformats.org/officeDocument/2006/relationships/image"/><Relationship Id="rId5" Target="../media/image64.png" Type="http://schemas.openxmlformats.org/officeDocument/2006/relationships/image"/><Relationship Id="rId6" Target="../media/image65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6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svg" Type="http://schemas.openxmlformats.org/officeDocument/2006/relationships/image"/><Relationship Id="rId11" Target="../media/image3.png" Type="http://schemas.openxmlformats.org/officeDocument/2006/relationships/image"/><Relationship Id="rId12" Target="../media/image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6.gif" Type="http://schemas.openxmlformats.org/officeDocument/2006/relationships/image"/><Relationship Id="rId5" Target="../media/image64.png" Type="http://schemas.openxmlformats.org/officeDocument/2006/relationships/image"/><Relationship Id="rId6" Target="../media/image65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6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png" Type="http://schemas.openxmlformats.org/officeDocument/2006/relationships/image"/><Relationship Id="rId11" Target="../media/image76.svg" Type="http://schemas.openxmlformats.org/officeDocument/2006/relationships/image"/><Relationship Id="rId12" Target="../media/image77.png" Type="http://schemas.openxmlformats.org/officeDocument/2006/relationships/image"/><Relationship Id="rId13" Target="../media/image78.svg" Type="http://schemas.openxmlformats.org/officeDocument/2006/relationships/image"/><Relationship Id="rId14" Target="../media/image3.png" Type="http://schemas.openxmlformats.org/officeDocument/2006/relationships/image"/><Relationship Id="rId15" Target="../media/image4.svg" Type="http://schemas.openxmlformats.org/officeDocument/2006/relationships/image"/><Relationship Id="rId16" Target="../media/image29.png" Type="http://schemas.openxmlformats.org/officeDocument/2006/relationships/image"/><Relationship Id="rId17" Target="../media/image30.svg" Type="http://schemas.openxmlformats.org/officeDocument/2006/relationships/image"/><Relationship Id="rId18" Target="../media/image79.gif" Type="http://schemas.openxmlformats.org/officeDocument/2006/relationships/image"/><Relationship Id="rId19" Target="../media/image80.gif" Type="http://schemas.openxmlformats.org/officeDocument/2006/relationships/image"/><Relationship Id="rId2" Target="../media/image22.png" Type="http://schemas.openxmlformats.org/officeDocument/2006/relationships/image"/><Relationship Id="rId20" Target="../media/image81.png" Type="http://schemas.openxmlformats.org/officeDocument/2006/relationships/image"/><Relationship Id="rId21" Target="https://www.youtube.com/watch?v=Lvuhqi0HHvs" TargetMode="External" Type="http://schemas.openxmlformats.org/officeDocument/2006/relationships/hyperlink"/><Relationship Id="rId3" Target="../media/image23.svg" Type="http://schemas.openxmlformats.org/officeDocument/2006/relationships/image"/><Relationship Id="rId4" Target="../media/image69.png" Type="http://schemas.openxmlformats.org/officeDocument/2006/relationships/image"/><Relationship Id="rId5" Target="../media/image70.svg" Type="http://schemas.openxmlformats.org/officeDocument/2006/relationships/image"/><Relationship Id="rId6" Target="../media/image71.png" Type="http://schemas.openxmlformats.org/officeDocument/2006/relationships/image"/><Relationship Id="rId7" Target="../media/image72.svg" Type="http://schemas.openxmlformats.org/officeDocument/2006/relationships/image"/><Relationship Id="rId8" Target="../media/image73.png" Type="http://schemas.openxmlformats.org/officeDocument/2006/relationships/image"/><Relationship Id="rId9" Target="../media/image7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705109"/>
            <a:ext cx="18288000" cy="1163782"/>
            <a:chOff x="0" y="0"/>
            <a:chExt cx="24384000" cy="15517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128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6256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509980" y="1509980"/>
            <a:ext cx="15268040" cy="6685149"/>
            <a:chOff x="0" y="0"/>
            <a:chExt cx="4021212" cy="17606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21212" cy="1760698"/>
            </a:xfrm>
            <a:custGeom>
              <a:avLst/>
              <a:gdLst/>
              <a:ahLst/>
              <a:cxnLst/>
              <a:rect r="r" b="b" t="t" l="l"/>
              <a:pathLst>
                <a:path h="1760698" w="4021212">
                  <a:moveTo>
                    <a:pt x="24846" y="0"/>
                  </a:moveTo>
                  <a:lnTo>
                    <a:pt x="3996366" y="0"/>
                  </a:lnTo>
                  <a:cubicBezTo>
                    <a:pt x="4010088" y="0"/>
                    <a:pt x="4021212" y="11124"/>
                    <a:pt x="4021212" y="24846"/>
                  </a:cubicBezTo>
                  <a:lnTo>
                    <a:pt x="4021212" y="1735851"/>
                  </a:lnTo>
                  <a:cubicBezTo>
                    <a:pt x="4021212" y="1749574"/>
                    <a:pt x="4010088" y="1760698"/>
                    <a:pt x="3996366" y="1760698"/>
                  </a:cubicBezTo>
                  <a:lnTo>
                    <a:pt x="24846" y="1760698"/>
                  </a:lnTo>
                  <a:cubicBezTo>
                    <a:pt x="11124" y="1760698"/>
                    <a:pt x="0" y="1749574"/>
                    <a:pt x="0" y="1735851"/>
                  </a:cubicBezTo>
                  <a:lnTo>
                    <a:pt x="0" y="24846"/>
                  </a:lnTo>
                  <a:cubicBezTo>
                    <a:pt x="0" y="11124"/>
                    <a:pt x="11124" y="0"/>
                    <a:pt x="24846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4021212" cy="178927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341087" y="6151992"/>
            <a:ext cx="3370555" cy="3571879"/>
          </a:xfrm>
          <a:custGeom>
            <a:avLst/>
            <a:gdLst/>
            <a:ahLst/>
            <a:cxnLst/>
            <a:rect r="r" b="b" t="t" l="l"/>
            <a:pathLst>
              <a:path h="3571879" w="3370555">
                <a:moveTo>
                  <a:pt x="0" y="0"/>
                </a:moveTo>
                <a:lnTo>
                  <a:pt x="3370556" y="0"/>
                </a:lnTo>
                <a:lnTo>
                  <a:pt x="3370556" y="3571879"/>
                </a:lnTo>
                <a:lnTo>
                  <a:pt x="0" y="35718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350049" y="6939375"/>
            <a:ext cx="2319862" cy="2761741"/>
          </a:xfrm>
          <a:prstGeom prst="rect">
            <a:avLst/>
          </a:prstGeom>
        </p:spPr>
      </p:pic>
      <p:sp>
        <p:nvSpPr>
          <p:cNvPr name="Freeform 12" id="12"/>
          <p:cNvSpPr/>
          <p:nvPr/>
        </p:nvSpPr>
        <p:spPr>
          <a:xfrm flipH="true" flipV="false" rot="0">
            <a:off x="5256701" y="8715549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7" y="0"/>
                </a:moveTo>
                <a:lnTo>
                  <a:pt x="0" y="0"/>
                </a:lnTo>
                <a:lnTo>
                  <a:pt x="0" y="313329"/>
                </a:lnTo>
                <a:lnTo>
                  <a:pt x="335927" y="313329"/>
                </a:lnTo>
                <a:lnTo>
                  <a:pt x="33592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424664" y="6943369"/>
            <a:ext cx="2196534" cy="938519"/>
          </a:xfrm>
          <a:custGeom>
            <a:avLst/>
            <a:gdLst/>
            <a:ahLst/>
            <a:cxnLst/>
            <a:rect r="r" b="b" t="t" l="l"/>
            <a:pathLst>
              <a:path h="938519" w="2196534">
                <a:moveTo>
                  <a:pt x="0" y="0"/>
                </a:moveTo>
                <a:lnTo>
                  <a:pt x="2196534" y="0"/>
                </a:lnTo>
                <a:lnTo>
                  <a:pt x="2196534" y="938519"/>
                </a:lnTo>
                <a:lnTo>
                  <a:pt x="0" y="93851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068873" y="6939375"/>
            <a:ext cx="2196534" cy="942513"/>
          </a:xfrm>
          <a:custGeom>
            <a:avLst/>
            <a:gdLst/>
            <a:ahLst/>
            <a:cxnLst/>
            <a:rect r="r" b="b" t="t" l="l"/>
            <a:pathLst>
              <a:path h="942513" w="2196534">
                <a:moveTo>
                  <a:pt x="0" y="0"/>
                </a:moveTo>
                <a:lnTo>
                  <a:pt x="2196534" y="0"/>
                </a:lnTo>
                <a:lnTo>
                  <a:pt x="2196534" y="942513"/>
                </a:lnTo>
                <a:lnTo>
                  <a:pt x="0" y="94251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713082" y="6964850"/>
            <a:ext cx="2221897" cy="917038"/>
          </a:xfrm>
          <a:custGeom>
            <a:avLst/>
            <a:gdLst/>
            <a:ahLst/>
            <a:cxnLst/>
            <a:rect r="r" b="b" t="t" l="l"/>
            <a:pathLst>
              <a:path h="917038" w="2221897">
                <a:moveTo>
                  <a:pt x="0" y="0"/>
                </a:moveTo>
                <a:lnTo>
                  <a:pt x="2221897" y="0"/>
                </a:lnTo>
                <a:lnTo>
                  <a:pt x="2221897" y="917038"/>
                </a:lnTo>
                <a:lnTo>
                  <a:pt x="0" y="91703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5590651" y="661011"/>
            <a:ext cx="1952265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63"/>
              </a:lnSpc>
            </a:pPr>
            <a:r>
              <a:rPr lang="en-US" sz="2199">
                <a:solidFill>
                  <a:srgbClr val="FF63D8"/>
                </a:solidFill>
                <a:latin typeface="Arcade Gamer"/>
              </a:rPr>
              <a:t>PLAYER 2 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2695009" y="596383"/>
            <a:ext cx="2377744" cy="432317"/>
          </a:xfrm>
          <a:custGeom>
            <a:avLst/>
            <a:gdLst/>
            <a:ahLst/>
            <a:cxnLst/>
            <a:rect r="r" b="b" t="t" l="l"/>
            <a:pathLst>
              <a:path h="432317" w="2377744">
                <a:moveTo>
                  <a:pt x="0" y="0"/>
                </a:moveTo>
                <a:lnTo>
                  <a:pt x="2377745" y="0"/>
                </a:lnTo>
                <a:lnTo>
                  <a:pt x="2377745" y="432317"/>
                </a:lnTo>
                <a:lnTo>
                  <a:pt x="0" y="43231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424017" y="670536"/>
            <a:ext cx="2087036" cy="379461"/>
          </a:xfrm>
          <a:custGeom>
            <a:avLst/>
            <a:gdLst/>
            <a:ahLst/>
            <a:cxnLst/>
            <a:rect r="r" b="b" t="t" l="l"/>
            <a:pathLst>
              <a:path h="379461" w="2087036">
                <a:moveTo>
                  <a:pt x="0" y="0"/>
                </a:moveTo>
                <a:lnTo>
                  <a:pt x="2087036" y="0"/>
                </a:lnTo>
                <a:lnTo>
                  <a:pt x="2087036" y="379461"/>
                </a:lnTo>
                <a:lnTo>
                  <a:pt x="0" y="37946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21">
            <a:alphaModFix amt="71000"/>
          </a:blip>
          <a:srcRect l="0" t="0" r="0" b="0"/>
          <a:stretch>
            <a:fillRect/>
          </a:stretch>
        </p:blipFill>
        <p:spPr>
          <a:xfrm flipH="false" flipV="false" rot="604890">
            <a:off x="17509575" y="4896612"/>
            <a:ext cx="554300" cy="577396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1">
            <a:alphaModFix amt="71000"/>
          </a:blip>
          <a:srcRect l="0" t="0" r="0" b="0"/>
          <a:stretch>
            <a:fillRect/>
          </a:stretch>
        </p:blipFill>
        <p:spPr>
          <a:xfrm flipH="false" flipV="false" rot="-1221735">
            <a:off x="17085962" y="3338385"/>
            <a:ext cx="397359" cy="413915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>
            <a:alphaModFix amt="71000"/>
          </a:blip>
          <a:srcRect l="0" t="0" r="0" b="0"/>
          <a:stretch>
            <a:fillRect/>
          </a:stretch>
        </p:blipFill>
        <p:spPr>
          <a:xfrm flipH="false" flipV="false" rot="0">
            <a:off x="17517576" y="1957766"/>
            <a:ext cx="269149" cy="280364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1">
            <a:alphaModFix amt="71000"/>
          </a:blip>
          <a:srcRect l="0" t="0" r="0" b="0"/>
          <a:stretch>
            <a:fillRect/>
          </a:stretch>
        </p:blipFill>
        <p:spPr>
          <a:xfrm flipH="false" flipV="false" rot="-599390">
            <a:off x="421312" y="5056909"/>
            <a:ext cx="554300" cy="577396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1">
            <a:alphaModFix amt="71000"/>
          </a:blip>
          <a:srcRect l="0" t="0" r="0" b="0"/>
          <a:stretch>
            <a:fillRect/>
          </a:stretch>
        </p:blipFill>
        <p:spPr>
          <a:xfrm flipH="false" flipV="false" rot="368085">
            <a:off x="788009" y="3418711"/>
            <a:ext cx="397359" cy="413915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1">
            <a:alphaModFix amt="71000"/>
          </a:blip>
          <a:srcRect l="0" t="0" r="0" b="0"/>
          <a:stretch>
            <a:fillRect/>
          </a:stretch>
        </p:blipFill>
        <p:spPr>
          <a:xfrm flipH="false" flipV="false" rot="-980286">
            <a:off x="463881" y="1925570"/>
            <a:ext cx="269149" cy="280364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2"/>
          <a:srcRect l="0" t="0" r="0" b="0"/>
          <a:stretch>
            <a:fillRect/>
          </a:stretch>
        </p:blipFill>
        <p:spPr>
          <a:xfrm flipH="false" flipV="false" rot="0">
            <a:off x="6966758" y="7261068"/>
            <a:ext cx="978075" cy="934061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952671" y="639440"/>
            <a:ext cx="1866718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3"/>
              </a:lnSpc>
            </a:pPr>
            <a:r>
              <a:rPr lang="en-US" sz="2199">
                <a:solidFill>
                  <a:srgbClr val="585EFF"/>
                </a:solidFill>
                <a:latin typeface="Arcade Gamer"/>
              </a:rPr>
              <a:t>PLAYER 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868582" y="8623754"/>
            <a:ext cx="6924833" cy="474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Disket Mono"/>
                <a:ea typeface="Disket Mono"/>
              </a:rPr>
              <a:t>team member : 권용원 김지훈 모승휘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361856" y="2228605"/>
            <a:ext cx="13564288" cy="3930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9000">
                <a:solidFill>
                  <a:srgbClr val="FF63D8"/>
                </a:solidFill>
                <a:latin typeface="Arcade Gamer"/>
              </a:rPr>
              <a:t>TEAM 7 : CHAT&amp;GAME PROJECT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629264" y="498490"/>
            <a:ext cx="7075753" cy="946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3"/>
              </a:lnSpc>
            </a:pPr>
            <a:r>
              <a:rPr lang="en-US" sz="2199">
                <a:solidFill>
                  <a:srgbClr val="FFFFFF"/>
                </a:solidFill>
                <a:latin typeface="Arcade Gamer"/>
              </a:rPr>
              <a:t>ELEC462 SYSTEM PROGRAMMING (SPRING’24)</a:t>
            </a:r>
          </a:p>
          <a:p>
            <a:pPr algn="ctr">
              <a:lnSpc>
                <a:spcPts val="2463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98521" y="3180525"/>
            <a:ext cx="11967276" cy="1617108"/>
            <a:chOff x="0" y="0"/>
            <a:chExt cx="3151875" cy="4259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51875" cy="425905"/>
            </a:xfrm>
            <a:custGeom>
              <a:avLst/>
              <a:gdLst/>
              <a:ahLst/>
              <a:cxnLst/>
              <a:rect r="r" b="b" t="t" l="l"/>
              <a:pathLst>
                <a:path h="425905" w="3151875">
                  <a:moveTo>
                    <a:pt x="31699" y="0"/>
                  </a:moveTo>
                  <a:lnTo>
                    <a:pt x="3120176" y="0"/>
                  </a:lnTo>
                  <a:cubicBezTo>
                    <a:pt x="3128583" y="0"/>
                    <a:pt x="3136646" y="3340"/>
                    <a:pt x="3142591" y="9285"/>
                  </a:cubicBezTo>
                  <a:cubicBezTo>
                    <a:pt x="3148535" y="15229"/>
                    <a:pt x="3151875" y="23292"/>
                    <a:pt x="3151875" y="31699"/>
                  </a:cubicBezTo>
                  <a:lnTo>
                    <a:pt x="3151875" y="394206"/>
                  </a:lnTo>
                  <a:cubicBezTo>
                    <a:pt x="3151875" y="402613"/>
                    <a:pt x="3148535" y="410676"/>
                    <a:pt x="3142591" y="416621"/>
                  </a:cubicBezTo>
                  <a:cubicBezTo>
                    <a:pt x="3136646" y="422565"/>
                    <a:pt x="3128583" y="425905"/>
                    <a:pt x="3120176" y="425905"/>
                  </a:cubicBezTo>
                  <a:lnTo>
                    <a:pt x="31699" y="425905"/>
                  </a:lnTo>
                  <a:cubicBezTo>
                    <a:pt x="23292" y="425905"/>
                    <a:pt x="15229" y="422565"/>
                    <a:pt x="9285" y="416621"/>
                  </a:cubicBezTo>
                  <a:cubicBezTo>
                    <a:pt x="3340" y="410676"/>
                    <a:pt x="0" y="402613"/>
                    <a:pt x="0" y="394206"/>
                  </a:cubicBezTo>
                  <a:lnTo>
                    <a:pt x="0" y="31699"/>
                  </a:lnTo>
                  <a:cubicBezTo>
                    <a:pt x="0" y="23292"/>
                    <a:pt x="3340" y="15229"/>
                    <a:pt x="9285" y="9285"/>
                  </a:cubicBezTo>
                  <a:cubicBezTo>
                    <a:pt x="15229" y="3340"/>
                    <a:pt x="23292" y="0"/>
                    <a:pt x="31699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151875" cy="49258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21EF80"/>
                  </a:solidFill>
                  <a:latin typeface="Arcade Gamer"/>
                </a:rPr>
                <a:t>PLEASE VISIT OUR GITHUB. README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21EF80"/>
                  </a:solidFill>
                  <a:latin typeface="Arcade Gamer"/>
                </a:rPr>
                <a:t>HTTP://GITHUB.COM/HOON-GROUND/ELEC462TEAMPROJECT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856440" y="1707102"/>
            <a:ext cx="6073108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</a:rPr>
              <a:t>DETAIL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3298521" y="5772651"/>
            <a:ext cx="11967276" cy="1617108"/>
            <a:chOff x="0" y="0"/>
            <a:chExt cx="3151875" cy="4259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51875" cy="425905"/>
            </a:xfrm>
            <a:custGeom>
              <a:avLst/>
              <a:gdLst/>
              <a:ahLst/>
              <a:cxnLst/>
              <a:rect r="r" b="b" t="t" l="l"/>
              <a:pathLst>
                <a:path h="425905" w="3151875">
                  <a:moveTo>
                    <a:pt x="31699" y="0"/>
                  </a:moveTo>
                  <a:lnTo>
                    <a:pt x="3120176" y="0"/>
                  </a:lnTo>
                  <a:cubicBezTo>
                    <a:pt x="3128583" y="0"/>
                    <a:pt x="3136646" y="3340"/>
                    <a:pt x="3142591" y="9285"/>
                  </a:cubicBezTo>
                  <a:cubicBezTo>
                    <a:pt x="3148535" y="15229"/>
                    <a:pt x="3151875" y="23292"/>
                    <a:pt x="3151875" y="31699"/>
                  </a:cubicBezTo>
                  <a:lnTo>
                    <a:pt x="3151875" y="394206"/>
                  </a:lnTo>
                  <a:cubicBezTo>
                    <a:pt x="3151875" y="402613"/>
                    <a:pt x="3148535" y="410676"/>
                    <a:pt x="3142591" y="416621"/>
                  </a:cubicBezTo>
                  <a:cubicBezTo>
                    <a:pt x="3136646" y="422565"/>
                    <a:pt x="3128583" y="425905"/>
                    <a:pt x="3120176" y="425905"/>
                  </a:cubicBezTo>
                  <a:lnTo>
                    <a:pt x="31699" y="425905"/>
                  </a:lnTo>
                  <a:cubicBezTo>
                    <a:pt x="23292" y="425905"/>
                    <a:pt x="15229" y="422565"/>
                    <a:pt x="9285" y="416621"/>
                  </a:cubicBezTo>
                  <a:cubicBezTo>
                    <a:pt x="3340" y="410676"/>
                    <a:pt x="0" y="402613"/>
                    <a:pt x="0" y="394206"/>
                  </a:cubicBezTo>
                  <a:lnTo>
                    <a:pt x="0" y="31699"/>
                  </a:lnTo>
                  <a:cubicBezTo>
                    <a:pt x="0" y="23292"/>
                    <a:pt x="3340" y="15229"/>
                    <a:pt x="9285" y="9285"/>
                  </a:cubicBezTo>
                  <a:cubicBezTo>
                    <a:pt x="15229" y="3340"/>
                    <a:pt x="23292" y="0"/>
                    <a:pt x="31699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FF63D8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3151875" cy="49258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63D8"/>
                  </a:solidFill>
                  <a:latin typeface="Arcade Gamer"/>
                </a:rPr>
                <a:t>YOUTUBE DEMO VIDEO :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63D8"/>
                  </a:solidFill>
                  <a:latin typeface="Arcade Gamer"/>
                </a:rPr>
                <a:t>HTTP://WWW.YOUTUBE.COM/WATCH?V=LVUHQI0HHVS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9705109"/>
            <a:ext cx="18288000" cy="1163782"/>
            <a:chOff x="0" y="0"/>
            <a:chExt cx="24384000" cy="15517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8128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6256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71435" y="661978"/>
            <a:ext cx="744368" cy="331244"/>
          </a:xfrm>
          <a:prstGeom prst="rect">
            <a:avLst/>
          </a:prstGeom>
        </p:spPr>
      </p:pic>
      <p:sp>
        <p:nvSpPr>
          <p:cNvPr name="Freeform 14" id="14"/>
          <p:cNvSpPr/>
          <p:nvPr/>
        </p:nvSpPr>
        <p:spPr>
          <a:xfrm flipH="false" flipV="false" rot="0">
            <a:off x="1790858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2" y="0"/>
                </a:lnTo>
                <a:lnTo>
                  <a:pt x="365832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232441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674023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115605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557187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2" y="0"/>
                </a:lnTo>
                <a:lnTo>
                  <a:pt x="365832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577264" y="649239"/>
            <a:ext cx="2087036" cy="379461"/>
          </a:xfrm>
          <a:custGeom>
            <a:avLst/>
            <a:gdLst/>
            <a:ahLst/>
            <a:cxnLst/>
            <a:rect r="r" b="b" t="t" l="l"/>
            <a:pathLst>
              <a:path h="379461" w="2087036">
                <a:moveTo>
                  <a:pt x="0" y="0"/>
                </a:moveTo>
                <a:lnTo>
                  <a:pt x="2087036" y="0"/>
                </a:lnTo>
                <a:lnTo>
                  <a:pt x="2087036" y="379461"/>
                </a:lnTo>
                <a:lnTo>
                  <a:pt x="0" y="3794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5664300" y="661011"/>
            <a:ext cx="1952265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63"/>
              </a:lnSpc>
            </a:pPr>
            <a:r>
              <a:rPr lang="en-US" sz="2199">
                <a:solidFill>
                  <a:srgbClr val="FF63D8"/>
                </a:solidFill>
                <a:latin typeface="Arcade Gamer"/>
              </a:rPr>
              <a:t>PLAYER 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627910" y="692023"/>
            <a:ext cx="4244462" cy="641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3"/>
              </a:lnSpc>
            </a:pPr>
            <a:r>
              <a:rPr lang="en-US" sz="2199">
                <a:solidFill>
                  <a:srgbClr val="FFFFFF"/>
                </a:solidFill>
                <a:latin typeface="Arcade Gamer"/>
              </a:rPr>
              <a:t>ELEC462 : SYSTEM PROGRAMMING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11830" y="9429750"/>
            <a:ext cx="4914150" cy="1429571"/>
          </a:xfrm>
          <a:custGeom>
            <a:avLst/>
            <a:gdLst/>
            <a:ahLst/>
            <a:cxnLst/>
            <a:rect r="r" b="b" t="t" l="l"/>
            <a:pathLst>
              <a:path h="1429571" w="4914150">
                <a:moveTo>
                  <a:pt x="0" y="0"/>
                </a:moveTo>
                <a:lnTo>
                  <a:pt x="4914150" y="0"/>
                </a:lnTo>
                <a:lnTo>
                  <a:pt x="4914150" y="1429571"/>
                </a:lnTo>
                <a:lnTo>
                  <a:pt x="0" y="1429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63834" y="9093726"/>
            <a:ext cx="4914150" cy="1429571"/>
          </a:xfrm>
          <a:custGeom>
            <a:avLst/>
            <a:gdLst/>
            <a:ahLst/>
            <a:cxnLst/>
            <a:rect r="r" b="b" t="t" l="l"/>
            <a:pathLst>
              <a:path h="1429571" w="4914150">
                <a:moveTo>
                  <a:pt x="0" y="0"/>
                </a:moveTo>
                <a:lnTo>
                  <a:pt x="4914150" y="0"/>
                </a:lnTo>
                <a:lnTo>
                  <a:pt x="4914150" y="1429570"/>
                </a:lnTo>
                <a:lnTo>
                  <a:pt x="0" y="1429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42593" y="8915902"/>
            <a:ext cx="4914150" cy="1429571"/>
          </a:xfrm>
          <a:custGeom>
            <a:avLst/>
            <a:gdLst/>
            <a:ahLst/>
            <a:cxnLst/>
            <a:rect r="r" b="b" t="t" l="l"/>
            <a:pathLst>
              <a:path h="1429571" w="4914150">
                <a:moveTo>
                  <a:pt x="0" y="0"/>
                </a:moveTo>
                <a:lnTo>
                  <a:pt x="4914150" y="0"/>
                </a:lnTo>
                <a:lnTo>
                  <a:pt x="4914150" y="1429571"/>
                </a:lnTo>
                <a:lnTo>
                  <a:pt x="0" y="1429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04498" y="9789461"/>
            <a:ext cx="4914150" cy="1429571"/>
          </a:xfrm>
          <a:custGeom>
            <a:avLst/>
            <a:gdLst/>
            <a:ahLst/>
            <a:cxnLst/>
            <a:rect r="r" b="b" t="t" l="l"/>
            <a:pathLst>
              <a:path h="1429571" w="4914150">
                <a:moveTo>
                  <a:pt x="0" y="0"/>
                </a:moveTo>
                <a:lnTo>
                  <a:pt x="4914150" y="0"/>
                </a:lnTo>
                <a:lnTo>
                  <a:pt x="4914150" y="1429571"/>
                </a:lnTo>
                <a:lnTo>
                  <a:pt x="0" y="1429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5261573" y="8758380"/>
            <a:ext cx="2348115" cy="1744615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982714" y="3771712"/>
            <a:ext cx="6172383" cy="2213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28"/>
              </a:lnSpc>
            </a:pPr>
            <a:r>
              <a:rPr lang="en-US" sz="14400">
                <a:solidFill>
                  <a:srgbClr val="FF63D8"/>
                </a:solidFill>
                <a:latin typeface="Arcade Gamer"/>
              </a:rPr>
              <a:t>Q &amp; 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542595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35715" y="1670652"/>
            <a:ext cx="16230600" cy="2672067"/>
            <a:chOff x="0" y="0"/>
            <a:chExt cx="4274726" cy="7037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703754"/>
            </a:xfrm>
            <a:custGeom>
              <a:avLst/>
              <a:gdLst/>
              <a:ahLst/>
              <a:cxnLst/>
              <a:rect r="r" b="b" t="t" l="l"/>
              <a:pathLst>
                <a:path h="703754" w="4274726">
                  <a:moveTo>
                    <a:pt x="23373" y="0"/>
                  </a:moveTo>
                  <a:lnTo>
                    <a:pt x="4251353" y="0"/>
                  </a:lnTo>
                  <a:cubicBezTo>
                    <a:pt x="4264261" y="0"/>
                    <a:pt x="4274726" y="10464"/>
                    <a:pt x="4274726" y="23373"/>
                  </a:cubicBezTo>
                  <a:lnTo>
                    <a:pt x="4274726" y="680382"/>
                  </a:lnTo>
                  <a:cubicBezTo>
                    <a:pt x="4274726" y="693290"/>
                    <a:pt x="4264261" y="703754"/>
                    <a:pt x="4251353" y="703754"/>
                  </a:cubicBezTo>
                  <a:lnTo>
                    <a:pt x="23373" y="703754"/>
                  </a:lnTo>
                  <a:cubicBezTo>
                    <a:pt x="10464" y="703754"/>
                    <a:pt x="0" y="693290"/>
                    <a:pt x="0" y="680382"/>
                  </a:cubicBezTo>
                  <a:lnTo>
                    <a:pt x="0" y="23373"/>
                  </a:lnTo>
                  <a:cubicBezTo>
                    <a:pt x="0" y="10464"/>
                    <a:pt x="10464" y="0"/>
                    <a:pt x="23373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274726" cy="73232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7604866"/>
            <a:ext cx="3657600" cy="551965"/>
          </a:xfrm>
          <a:custGeom>
            <a:avLst/>
            <a:gdLst/>
            <a:ahLst/>
            <a:cxnLst/>
            <a:rect r="r" b="b" t="t" l="l"/>
            <a:pathLst>
              <a:path h="551965" w="3657600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219700" y="7604866"/>
            <a:ext cx="3657600" cy="551965"/>
          </a:xfrm>
          <a:custGeom>
            <a:avLst/>
            <a:gdLst/>
            <a:ahLst/>
            <a:cxnLst/>
            <a:rect r="r" b="b" t="t" l="l"/>
            <a:pathLst>
              <a:path h="551965" w="3657600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410700" y="7604866"/>
            <a:ext cx="3657600" cy="551965"/>
          </a:xfrm>
          <a:custGeom>
            <a:avLst/>
            <a:gdLst/>
            <a:ahLst/>
            <a:cxnLst/>
            <a:rect r="r" b="b" t="t" l="l"/>
            <a:pathLst>
              <a:path h="551965" w="3657600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601700" y="7604866"/>
            <a:ext cx="3657600" cy="551965"/>
          </a:xfrm>
          <a:custGeom>
            <a:avLst/>
            <a:gdLst/>
            <a:ahLst/>
            <a:cxnLst/>
            <a:rect r="r" b="b" t="t" l="l"/>
            <a:pathLst>
              <a:path h="551965" w="3657600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6848318" y="719461"/>
            <a:ext cx="744368" cy="331244"/>
          </a:xfrm>
          <a:prstGeom prst="rect">
            <a:avLst/>
          </a:prstGeom>
        </p:spPr>
      </p:pic>
      <p:sp>
        <p:nvSpPr>
          <p:cNvPr name="Freeform 11" id="11"/>
          <p:cNvSpPr/>
          <p:nvPr/>
        </p:nvSpPr>
        <p:spPr>
          <a:xfrm flipH="false" flipV="false" rot="0">
            <a:off x="14333567" y="719461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59030" y="618013"/>
            <a:ext cx="1082363" cy="464432"/>
          </a:xfrm>
          <a:custGeom>
            <a:avLst/>
            <a:gdLst/>
            <a:ahLst/>
            <a:cxnLst/>
            <a:rect r="r" b="b" t="t" l="l"/>
            <a:pathLst>
              <a:path h="464432" w="1082363">
                <a:moveTo>
                  <a:pt x="0" y="0"/>
                </a:moveTo>
                <a:lnTo>
                  <a:pt x="1082364" y="0"/>
                </a:lnTo>
                <a:lnTo>
                  <a:pt x="1082364" y="464433"/>
                </a:lnTo>
                <a:lnTo>
                  <a:pt x="0" y="4644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251760" y="572874"/>
            <a:ext cx="1211480" cy="624416"/>
            <a:chOff x="0" y="0"/>
            <a:chExt cx="1615307" cy="832555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832555" y="18217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01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2775787">
              <a:off x="121853" y="121853"/>
              <a:ext cx="588848" cy="588848"/>
            </a:xfrm>
            <a:custGeom>
              <a:avLst/>
              <a:gdLst/>
              <a:ahLst/>
              <a:cxnLst/>
              <a:rect r="r" b="b" t="t" l="l"/>
              <a:pathLst>
                <a:path h="588848" w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5209095" y="713838"/>
            <a:ext cx="862336" cy="327152"/>
            <a:chOff x="0" y="0"/>
            <a:chExt cx="1149782" cy="436203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367030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12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0" y="20313"/>
              <a:ext cx="367030" cy="332329"/>
            </a:xfrm>
            <a:custGeom>
              <a:avLst/>
              <a:gdLst/>
              <a:ahLst/>
              <a:cxnLst/>
              <a:rect r="r" b="b" t="t" l="l"/>
              <a:pathLst>
                <a:path h="332329" w="367030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3881134" y="688074"/>
            <a:ext cx="908861" cy="327152"/>
            <a:chOff x="0" y="0"/>
            <a:chExt cx="1211815" cy="436203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429063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07</a:t>
              </a:r>
            </a:p>
          </p:txBody>
        </p:sp>
        <p:sp>
          <p:nvSpPr>
            <p:cNvPr name="Freeform 21" id="21"/>
            <p:cNvSpPr/>
            <p:nvPr/>
          </p:nvSpPr>
          <p:spPr>
            <a:xfrm flipH="false" flipV="false" rot="0">
              <a:off x="0" y="58413"/>
              <a:ext cx="429063" cy="332329"/>
            </a:xfrm>
            <a:custGeom>
              <a:avLst/>
              <a:gdLst/>
              <a:ahLst/>
              <a:cxnLst/>
              <a:rect r="r" b="b" t="t" l="l"/>
              <a:pathLst>
                <a:path h="332329" w="429063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1100212" y="4706983"/>
            <a:ext cx="3586088" cy="2631183"/>
          </a:xfrm>
          <a:custGeom>
            <a:avLst/>
            <a:gdLst/>
            <a:ahLst/>
            <a:cxnLst/>
            <a:rect r="r" b="b" t="t" l="l"/>
            <a:pathLst>
              <a:path h="2631183" w="3586088">
                <a:moveTo>
                  <a:pt x="0" y="0"/>
                </a:moveTo>
                <a:lnTo>
                  <a:pt x="3586088" y="0"/>
                </a:lnTo>
                <a:lnTo>
                  <a:pt x="3586088" y="2631183"/>
                </a:lnTo>
                <a:lnTo>
                  <a:pt x="0" y="263118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3348" t="-1094" r="0" b="-1094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5209095" y="4706983"/>
            <a:ext cx="3608833" cy="2629759"/>
          </a:xfrm>
          <a:custGeom>
            <a:avLst/>
            <a:gdLst/>
            <a:ahLst/>
            <a:cxnLst/>
            <a:rect r="r" b="b" t="t" l="l"/>
            <a:pathLst>
              <a:path h="2629759" w="3608833">
                <a:moveTo>
                  <a:pt x="0" y="0"/>
                </a:moveTo>
                <a:lnTo>
                  <a:pt x="3608833" y="0"/>
                </a:lnTo>
                <a:lnTo>
                  <a:pt x="3608833" y="2629759"/>
                </a:lnTo>
                <a:lnTo>
                  <a:pt x="0" y="262975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-22761" r="0" b="-19355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9410700" y="4706983"/>
            <a:ext cx="3657600" cy="2629759"/>
          </a:xfrm>
          <a:custGeom>
            <a:avLst/>
            <a:gdLst/>
            <a:ahLst/>
            <a:cxnLst/>
            <a:rect r="r" b="b" t="t" l="l"/>
            <a:pathLst>
              <a:path h="2629759" w="3657600">
                <a:moveTo>
                  <a:pt x="0" y="0"/>
                </a:moveTo>
                <a:lnTo>
                  <a:pt x="3657600" y="0"/>
                </a:lnTo>
                <a:lnTo>
                  <a:pt x="3657600" y="2629759"/>
                </a:lnTo>
                <a:lnTo>
                  <a:pt x="0" y="2629759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-13340" r="0" b="-1334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649325" y="4706983"/>
            <a:ext cx="3516990" cy="2631183"/>
          </a:xfrm>
          <a:custGeom>
            <a:avLst/>
            <a:gdLst/>
            <a:ahLst/>
            <a:cxnLst/>
            <a:rect r="r" b="b" t="t" l="l"/>
            <a:pathLst>
              <a:path h="2631183" w="3516990">
                <a:moveTo>
                  <a:pt x="0" y="0"/>
                </a:moveTo>
                <a:lnTo>
                  <a:pt x="3516990" y="0"/>
                </a:lnTo>
                <a:lnTo>
                  <a:pt x="3516990" y="2631183"/>
                </a:lnTo>
                <a:lnTo>
                  <a:pt x="0" y="2631183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-16504" r="0" b="-27086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0" y="9705109"/>
            <a:ext cx="18288000" cy="1163782"/>
            <a:chOff x="0" y="0"/>
            <a:chExt cx="24384000" cy="155170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8128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6256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30" id="30"/>
          <p:cNvSpPr/>
          <p:nvPr/>
        </p:nvSpPr>
        <p:spPr>
          <a:xfrm flipH="false" flipV="false" rot="0">
            <a:off x="15120366" y="2121343"/>
            <a:ext cx="1885538" cy="2084015"/>
          </a:xfrm>
          <a:custGeom>
            <a:avLst/>
            <a:gdLst/>
            <a:ahLst/>
            <a:cxnLst/>
            <a:rect r="r" b="b" t="t" l="l"/>
            <a:pathLst>
              <a:path h="2084015" w="1885538">
                <a:moveTo>
                  <a:pt x="0" y="0"/>
                </a:moveTo>
                <a:lnTo>
                  <a:pt x="1885538" y="0"/>
                </a:lnTo>
                <a:lnTo>
                  <a:pt x="1885538" y="2084015"/>
                </a:lnTo>
                <a:lnTo>
                  <a:pt x="0" y="2084015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028700" y="8363115"/>
            <a:ext cx="365760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MAFIA -&gt; HACKER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953000" y="8372640"/>
            <a:ext cx="4191000" cy="36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Disket Mono"/>
              </a:rPr>
              <a:t>POLICE-&gt; WHITEHACKER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410700" y="8363115"/>
            <a:ext cx="365760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DOCTOR -&gt; V3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601700" y="8363115"/>
            <a:ext cx="365760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CITIZEN -&gt; USER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00212" y="1910495"/>
            <a:ext cx="15748106" cy="2496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20"/>
              </a:lnSpc>
            </a:pPr>
            <a:r>
              <a:rPr lang="en-US" sz="8500">
                <a:solidFill>
                  <a:srgbClr val="FF63D8"/>
                </a:solidFill>
                <a:latin typeface="Arcade Gamer"/>
              </a:rPr>
              <a:t>CHAT &amp; GAME :</a:t>
            </a:r>
          </a:p>
          <a:p>
            <a:pPr algn="l">
              <a:lnSpc>
                <a:spcPts val="9520"/>
              </a:lnSpc>
            </a:pPr>
            <a:r>
              <a:rPr lang="en-US" sz="8500">
                <a:solidFill>
                  <a:srgbClr val="FF63D8"/>
                </a:solidFill>
                <a:latin typeface="Arcade Gamer"/>
              </a:rPr>
              <a:t>MODIFY MAFIA GAME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970" y="2934751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17449" y="2580951"/>
            <a:ext cx="16653101" cy="6838949"/>
            <a:chOff x="0" y="0"/>
            <a:chExt cx="4386002" cy="18012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86002" cy="1801205"/>
            </a:xfrm>
            <a:custGeom>
              <a:avLst/>
              <a:gdLst/>
              <a:ahLst/>
              <a:cxnLst/>
              <a:rect r="r" b="b" t="t" l="l"/>
              <a:pathLst>
                <a:path h="1801205" w="4386002">
                  <a:moveTo>
                    <a:pt x="22780" y="0"/>
                  </a:moveTo>
                  <a:lnTo>
                    <a:pt x="4363222" y="0"/>
                  </a:lnTo>
                  <a:cubicBezTo>
                    <a:pt x="4375803" y="0"/>
                    <a:pt x="4386002" y="10199"/>
                    <a:pt x="4386002" y="22780"/>
                  </a:cubicBezTo>
                  <a:lnTo>
                    <a:pt x="4386002" y="1778425"/>
                  </a:lnTo>
                  <a:cubicBezTo>
                    <a:pt x="4386002" y="1791006"/>
                    <a:pt x="4375803" y="1801205"/>
                    <a:pt x="4363222" y="1801205"/>
                  </a:cubicBezTo>
                  <a:lnTo>
                    <a:pt x="22780" y="1801205"/>
                  </a:lnTo>
                  <a:cubicBezTo>
                    <a:pt x="10199" y="1801205"/>
                    <a:pt x="0" y="1791006"/>
                    <a:pt x="0" y="1778425"/>
                  </a:cubicBezTo>
                  <a:lnTo>
                    <a:pt x="0" y="22780"/>
                  </a:lnTo>
                  <a:cubicBezTo>
                    <a:pt x="0" y="10199"/>
                    <a:pt x="10199" y="0"/>
                    <a:pt x="22780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4386002" cy="1877405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latin typeface="Arcade Gamer"/>
                  <a:ea typeface="Arcade Gamer"/>
                </a:rPr>
                <a:t>해커 2명(=마피아), 화이트해커 1명(=경찰), V3 1명(=의사), 유저 4명(=시민) : 총 8명이서 게임을 플레이. &lt;해커가 유저 편보다 많거나 같으면 해커팀의 승리. 모든 해커를 찾아 투표로 처형시키면 유저팀의 승리&gt;</a:t>
              </a:r>
            </a:p>
            <a:p>
              <a:pPr algn="ctr">
                <a:lnSpc>
                  <a:spcPts val="3779"/>
                </a:lnSpc>
              </a:pPr>
            </a:p>
            <a:p>
              <a:pPr algn="l" marL="582927" indent="-291463" lvl="1">
                <a:lnSpc>
                  <a:spcPts val="3779"/>
                </a:lnSpc>
                <a:buAutoNum type="arabicPeriod" startAt="1"/>
              </a:pPr>
              <a:r>
                <a:rPr lang="en-US" sz="2699">
                  <a:solidFill>
                    <a:srgbClr val="FFFFFF"/>
                  </a:solidFill>
                  <a:latin typeface="Arcade Gamer"/>
                </a:rPr>
                <a:t> </a:t>
              </a:r>
              <a:r>
                <a:rPr lang="en-US" sz="2699">
                  <a:solidFill>
                    <a:srgbClr val="FFFFFF"/>
                  </a:solidFill>
                  <a:latin typeface="Arcade Gamer"/>
                  <a:ea typeface="Arcade Gamer"/>
                </a:rPr>
                <a:t>HACKER : 2명의 해커는 서로를 알 수 없는 채로 플레이어들의 방화벽을 무력화시킨다. </a:t>
              </a:r>
            </a:p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latin typeface="Arcade Gamer"/>
                </a:rPr>
                <a:t>    </a:t>
              </a:r>
              <a:r>
                <a:rPr lang="en-US" sz="2699">
                  <a:solidFill>
                    <a:srgbClr val="FFFFFF"/>
                  </a:solidFill>
                  <a:latin typeface="Arcade Gamer"/>
                  <a:ea typeface="Arcade Gamer"/>
                </a:rPr>
                <a:t>매일 밤이되면 능력을 사용하여 방화벽을 무력화시킬 플레이어를 선택할 수 있다.</a:t>
              </a:r>
            </a:p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latin typeface="Arcade Gamer"/>
                  <a:ea typeface="Arcade Gamer"/>
                </a:rPr>
                <a:t>    (해커가 서로를 지목하여 무력화시키려고 할 경우 먼저 입장한 플레이어가 우선권을 가진다.)</a:t>
              </a:r>
            </a:p>
            <a:p>
              <a:pPr algn="l">
                <a:lnSpc>
                  <a:spcPts val="3779"/>
                </a:lnSpc>
              </a:pPr>
            </a:p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latin typeface="Arcade Gamer"/>
                </a:rPr>
                <a:t>  2. </a:t>
              </a:r>
              <a:r>
                <a:rPr lang="en-US" sz="2699">
                  <a:solidFill>
                    <a:srgbClr val="FFFFFF"/>
                  </a:solidFill>
                  <a:latin typeface="Arcade Gamer"/>
                  <a:ea typeface="Arcade Gamer"/>
                </a:rPr>
                <a:t>WHITEHACKER : 1명의 화이트해커는 매일 밤 플레이어들의 직업을 알아낼 수 있다.</a:t>
              </a:r>
            </a:p>
            <a:p>
              <a:pPr algn="l">
                <a:lnSpc>
                  <a:spcPts val="3779"/>
                </a:lnSpc>
              </a:pPr>
            </a:p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latin typeface="Arcade Gamer"/>
                </a:rPr>
                <a:t>  3. </a:t>
              </a:r>
              <a:r>
                <a:rPr lang="en-US" sz="2699">
                  <a:solidFill>
                    <a:srgbClr val="FFFFFF"/>
                  </a:solidFill>
                  <a:latin typeface="Arcade Gamer"/>
                  <a:ea typeface="Arcade Gamer"/>
                </a:rPr>
                <a:t>V3 : 1명의 V3는 매일 밤 해커들의 공격으로부터 플레이어들을 지켜줄 수 있다. 스스로도 가능!</a:t>
              </a:r>
            </a:p>
            <a:p>
              <a:pPr algn="l">
                <a:lnSpc>
                  <a:spcPts val="3779"/>
                </a:lnSpc>
              </a:pPr>
            </a:p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latin typeface="Arcade Gamer"/>
                </a:rPr>
                <a:t>  4. </a:t>
              </a:r>
              <a:r>
                <a:rPr lang="en-US" sz="2699">
                  <a:solidFill>
                    <a:srgbClr val="FFFFFF"/>
                  </a:solidFill>
                  <a:latin typeface="Arcade Gamer"/>
                  <a:ea typeface="Arcade Gamer"/>
                </a:rPr>
                <a:t>USER : 능력은 없지만 V3, WHITEHACKER와 합심하여 해커를 찾아 투표로 처형시켜야 한다.</a:t>
              </a:r>
            </a:p>
            <a:p>
              <a:pPr algn="l">
                <a:lnSpc>
                  <a:spcPts val="3779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514932" y="719461"/>
            <a:ext cx="744368" cy="331244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14000181" y="719461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668737"/>
            <a:ext cx="1082363" cy="464432"/>
          </a:xfrm>
          <a:custGeom>
            <a:avLst/>
            <a:gdLst/>
            <a:ahLst/>
            <a:cxnLst/>
            <a:rect r="r" b="b" t="t" l="l"/>
            <a:pathLst>
              <a:path h="464432" w="1082363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486381" y="588745"/>
            <a:ext cx="1211480" cy="624416"/>
            <a:chOff x="0" y="0"/>
            <a:chExt cx="1615307" cy="832555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832555" y="18217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01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2775787">
              <a:off x="121853" y="121853"/>
              <a:ext cx="588848" cy="588848"/>
            </a:xfrm>
            <a:custGeom>
              <a:avLst/>
              <a:gdLst/>
              <a:ahLst/>
              <a:cxnLst/>
              <a:rect r="r" b="b" t="t" l="l"/>
              <a:pathLst>
                <a:path h="588848" w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5443716" y="729709"/>
            <a:ext cx="862336" cy="327152"/>
            <a:chOff x="0" y="0"/>
            <a:chExt cx="1149782" cy="436203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367030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12</a:t>
              </a:r>
            </a:p>
          </p:txBody>
        </p:sp>
        <p:sp>
          <p:nvSpPr>
            <p:cNvPr name="Freeform 14" id="14"/>
            <p:cNvSpPr/>
            <p:nvPr/>
          </p:nvSpPr>
          <p:spPr>
            <a:xfrm flipH="false" flipV="false" rot="0">
              <a:off x="0" y="20313"/>
              <a:ext cx="367030" cy="332329"/>
            </a:xfrm>
            <a:custGeom>
              <a:avLst/>
              <a:gdLst/>
              <a:ahLst/>
              <a:cxnLst/>
              <a:rect r="r" b="b" t="t" l="l"/>
              <a:pathLst>
                <a:path h="332329" w="367030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4115755" y="703945"/>
            <a:ext cx="908861" cy="327152"/>
            <a:chOff x="0" y="0"/>
            <a:chExt cx="1211815" cy="436203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429063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07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false" flipV="false" rot="0">
              <a:off x="0" y="58413"/>
              <a:ext cx="429063" cy="332329"/>
            </a:xfrm>
            <a:custGeom>
              <a:avLst/>
              <a:gdLst/>
              <a:ahLst/>
              <a:cxnLst/>
              <a:rect r="r" b="b" t="t" l="l"/>
              <a:pathLst>
                <a:path h="332329" w="429063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rcRect l="0" t="0" r="0" b="0"/>
          <a:stretch>
            <a:fillRect/>
          </a:stretch>
        </p:blipFill>
        <p:spPr>
          <a:xfrm flipH="false" flipV="false" rot="0">
            <a:off x="16770263" y="8602517"/>
            <a:ext cx="978075" cy="934061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357775" y="1203636"/>
            <a:ext cx="15386481" cy="1377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9000">
                <a:solidFill>
                  <a:srgbClr val="FF63D8"/>
                </a:solidFill>
                <a:latin typeface="Arcade Gamer"/>
              </a:rPr>
              <a:t>GAME RULE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0" y="9705109"/>
            <a:ext cx="18288000" cy="1163782"/>
            <a:chOff x="0" y="0"/>
            <a:chExt cx="24384000" cy="155170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28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256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970" y="2934751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17449" y="3498646"/>
            <a:ext cx="16653101" cy="5103871"/>
            <a:chOff x="0" y="0"/>
            <a:chExt cx="4386002" cy="13442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86002" cy="1344229"/>
            </a:xfrm>
            <a:custGeom>
              <a:avLst/>
              <a:gdLst/>
              <a:ahLst/>
              <a:cxnLst/>
              <a:rect r="r" b="b" t="t" l="l"/>
              <a:pathLst>
                <a:path h="1344229" w="4386002">
                  <a:moveTo>
                    <a:pt x="22780" y="0"/>
                  </a:moveTo>
                  <a:lnTo>
                    <a:pt x="4363222" y="0"/>
                  </a:lnTo>
                  <a:cubicBezTo>
                    <a:pt x="4375803" y="0"/>
                    <a:pt x="4386002" y="10199"/>
                    <a:pt x="4386002" y="22780"/>
                  </a:cubicBezTo>
                  <a:lnTo>
                    <a:pt x="4386002" y="1321450"/>
                  </a:lnTo>
                  <a:cubicBezTo>
                    <a:pt x="4386002" y="1334031"/>
                    <a:pt x="4375803" y="1344229"/>
                    <a:pt x="4363222" y="1344229"/>
                  </a:cubicBezTo>
                  <a:lnTo>
                    <a:pt x="22780" y="1344229"/>
                  </a:lnTo>
                  <a:cubicBezTo>
                    <a:pt x="10199" y="1344229"/>
                    <a:pt x="0" y="1334031"/>
                    <a:pt x="0" y="1321450"/>
                  </a:cubicBezTo>
                  <a:lnTo>
                    <a:pt x="0" y="22780"/>
                  </a:lnTo>
                  <a:cubicBezTo>
                    <a:pt x="0" y="10199"/>
                    <a:pt x="10199" y="0"/>
                    <a:pt x="22780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4386002" cy="1420429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 algn="l" marL="582927" indent="-291463" lvl="1">
                <a:lnSpc>
                  <a:spcPts val="3779"/>
                </a:lnSpc>
                <a:buAutoNum type="arabicPeriod" startAt="1"/>
              </a:pPr>
              <a:r>
                <a:rPr lang="en-US" sz="2699">
                  <a:solidFill>
                    <a:srgbClr val="FFFFFF"/>
                  </a:solidFill>
                  <a:latin typeface="Arcade Gamer"/>
                  <a:ea typeface="Arcade Gamer"/>
                </a:rPr>
                <a:t>8명이 입장 시 게임 시작 (서버 &lt;-&gt; 클라이언트간 연결)</a:t>
              </a:r>
            </a:p>
            <a:p>
              <a:pPr algn="l" marL="582927" indent="-291463" lvl="1">
                <a:lnSpc>
                  <a:spcPts val="3779"/>
                </a:lnSpc>
                <a:buAutoNum type="arabicPeriod" startAt="1"/>
              </a:pPr>
              <a:r>
                <a:rPr lang="en-US" sz="2699">
                  <a:solidFill>
                    <a:srgbClr val="FFFFFF"/>
                  </a:solidFill>
                  <a:latin typeface="Arcade Gamer"/>
                  <a:ea typeface="Arcade Gamer"/>
                </a:rPr>
                <a:t>랜덤으로 4개의 직업 배정 및 낮 시간 2분동안 해커 색출.</a:t>
              </a:r>
            </a:p>
            <a:p>
              <a:pPr algn="l" marL="582927" indent="-291463" lvl="1">
                <a:lnSpc>
                  <a:spcPts val="3779"/>
                </a:lnSpc>
                <a:buAutoNum type="arabicPeriod" startAt="1"/>
              </a:pPr>
              <a:r>
                <a:rPr lang="en-US" sz="2699">
                  <a:solidFill>
                    <a:srgbClr val="FFFFFF"/>
                  </a:solidFill>
                  <a:latin typeface="Arcade Gamer"/>
                  <a:ea typeface="Arcade Gamer"/>
                </a:rPr>
                <a:t>밤 시간 30초동안 해커, 화이트해커, V3가 능력 사용할 상대 선택.</a:t>
              </a:r>
            </a:p>
            <a:p>
              <a:pPr algn="l" marL="582927" indent="-291463" lvl="1">
                <a:lnSpc>
                  <a:spcPts val="3779"/>
                </a:lnSpc>
                <a:buAutoNum type="arabicPeriod" startAt="1"/>
              </a:pPr>
              <a:r>
                <a:rPr lang="en-US" sz="2699">
                  <a:solidFill>
                    <a:srgbClr val="FFFFFF"/>
                  </a:solidFill>
                  <a:latin typeface="Arcade Gamer"/>
                  <a:ea typeface="Arcade Gamer"/>
                </a:rPr>
                <a:t>다시 낮 시간 2분동안 토의.</a:t>
              </a:r>
            </a:p>
            <a:p>
              <a:pPr algn="l" marL="582927" indent="-291463" lvl="1">
                <a:lnSpc>
                  <a:spcPts val="3779"/>
                </a:lnSpc>
                <a:buAutoNum type="arabicPeriod" startAt="1"/>
              </a:pPr>
              <a:r>
                <a:rPr lang="en-US" sz="2699">
                  <a:solidFill>
                    <a:srgbClr val="FFFFFF"/>
                  </a:solidFill>
                  <a:latin typeface="Arcade Gamer"/>
                  <a:ea typeface="Arcade Gamer"/>
                </a:rPr>
                <a:t>토의가 끝나고 30초동안 해커 색출 투표 &amp;  처형 찬성 OR 반대 선택.</a:t>
              </a:r>
            </a:p>
            <a:p>
              <a:pPr algn="l" marL="582927" indent="-291463" lvl="1">
                <a:lnSpc>
                  <a:spcPts val="3779"/>
                </a:lnSpc>
                <a:buAutoNum type="arabicPeriod" startAt="1"/>
              </a:pPr>
              <a:r>
                <a:rPr lang="en-US" sz="2699">
                  <a:solidFill>
                    <a:srgbClr val="FFFFFF"/>
                  </a:solidFill>
                  <a:latin typeface="Arcade Gamer"/>
                  <a:ea typeface="Arcade Gamer"/>
                </a:rPr>
                <a:t>게임이 끝날 때까지 3,4,5 반복. </a:t>
              </a:r>
            </a:p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latin typeface="Arcade Gamer"/>
                  <a:ea typeface="Arcade Gamer"/>
                </a:rPr>
                <a:t>     -(해커 수가 유저편 수보다 크거나 같으면 해커의 승리, 해커가 모두 처형당한다면 유저편의 승리)</a:t>
              </a:r>
            </a:p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latin typeface="Arcade Gamer"/>
                </a:rPr>
                <a:t>   </a:t>
              </a:r>
            </a:p>
            <a:p>
              <a:pPr algn="l">
                <a:lnSpc>
                  <a:spcPts val="3779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514932" y="719461"/>
            <a:ext cx="744368" cy="331244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14000181" y="719461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668737"/>
            <a:ext cx="1082363" cy="464432"/>
          </a:xfrm>
          <a:custGeom>
            <a:avLst/>
            <a:gdLst/>
            <a:ahLst/>
            <a:cxnLst/>
            <a:rect r="r" b="b" t="t" l="l"/>
            <a:pathLst>
              <a:path h="464432" w="1082363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486381" y="588745"/>
            <a:ext cx="1211480" cy="624416"/>
            <a:chOff x="0" y="0"/>
            <a:chExt cx="1615307" cy="832555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832555" y="18217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01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2775787">
              <a:off x="121853" y="121853"/>
              <a:ext cx="588848" cy="588848"/>
            </a:xfrm>
            <a:custGeom>
              <a:avLst/>
              <a:gdLst/>
              <a:ahLst/>
              <a:cxnLst/>
              <a:rect r="r" b="b" t="t" l="l"/>
              <a:pathLst>
                <a:path h="588848" w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5443716" y="729709"/>
            <a:ext cx="862336" cy="327152"/>
            <a:chOff x="0" y="0"/>
            <a:chExt cx="1149782" cy="436203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367030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12</a:t>
              </a:r>
            </a:p>
          </p:txBody>
        </p:sp>
        <p:sp>
          <p:nvSpPr>
            <p:cNvPr name="Freeform 14" id="14"/>
            <p:cNvSpPr/>
            <p:nvPr/>
          </p:nvSpPr>
          <p:spPr>
            <a:xfrm flipH="false" flipV="false" rot="0">
              <a:off x="0" y="20313"/>
              <a:ext cx="367030" cy="332329"/>
            </a:xfrm>
            <a:custGeom>
              <a:avLst/>
              <a:gdLst/>
              <a:ahLst/>
              <a:cxnLst/>
              <a:rect r="r" b="b" t="t" l="l"/>
              <a:pathLst>
                <a:path h="332329" w="367030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4115755" y="703945"/>
            <a:ext cx="908861" cy="327152"/>
            <a:chOff x="0" y="0"/>
            <a:chExt cx="1211815" cy="436203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429063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07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false" flipV="false" rot="0">
              <a:off x="0" y="58413"/>
              <a:ext cx="429063" cy="332329"/>
            </a:xfrm>
            <a:custGeom>
              <a:avLst/>
              <a:gdLst/>
              <a:ahLst/>
              <a:cxnLst/>
              <a:rect r="r" b="b" t="t" l="l"/>
              <a:pathLst>
                <a:path h="332329" w="429063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rcRect l="0" t="0" r="0" b="0"/>
          <a:stretch>
            <a:fillRect/>
          </a:stretch>
        </p:blipFill>
        <p:spPr>
          <a:xfrm flipH="false" flipV="false" rot="0">
            <a:off x="16770263" y="8602517"/>
            <a:ext cx="978075" cy="934061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357775" y="1380536"/>
            <a:ext cx="15386481" cy="1377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9000">
                <a:solidFill>
                  <a:srgbClr val="FF63D8"/>
                </a:solidFill>
                <a:latin typeface="Arcade Gamer"/>
              </a:rPr>
              <a:t>GAME PROGRESSION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0" y="9705109"/>
            <a:ext cx="18288000" cy="1163782"/>
            <a:chOff x="0" y="0"/>
            <a:chExt cx="24384000" cy="155170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28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256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138508" y="4202435"/>
            <a:ext cx="3523234" cy="1854200"/>
            <a:chOff x="0" y="0"/>
            <a:chExt cx="812800" cy="4277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27759"/>
            </a:xfrm>
            <a:custGeom>
              <a:avLst/>
              <a:gdLst/>
              <a:ahLst/>
              <a:cxnLst/>
              <a:rect r="r" b="b" t="t" l="l"/>
              <a:pathLst>
                <a:path h="427759" w="812800">
                  <a:moveTo>
                    <a:pt x="43948" y="0"/>
                  </a:moveTo>
                  <a:lnTo>
                    <a:pt x="768852" y="0"/>
                  </a:lnTo>
                  <a:cubicBezTo>
                    <a:pt x="793124" y="0"/>
                    <a:pt x="812800" y="19676"/>
                    <a:pt x="812800" y="43948"/>
                  </a:cubicBezTo>
                  <a:lnTo>
                    <a:pt x="812800" y="383811"/>
                  </a:lnTo>
                  <a:cubicBezTo>
                    <a:pt x="812800" y="408083"/>
                    <a:pt x="793124" y="427759"/>
                    <a:pt x="768852" y="427759"/>
                  </a:cubicBezTo>
                  <a:lnTo>
                    <a:pt x="43948" y="427759"/>
                  </a:lnTo>
                  <a:cubicBezTo>
                    <a:pt x="19676" y="427759"/>
                    <a:pt x="0" y="408083"/>
                    <a:pt x="0" y="383811"/>
                  </a:cubicBezTo>
                  <a:lnTo>
                    <a:pt x="0" y="43948"/>
                  </a:lnTo>
                  <a:cubicBezTo>
                    <a:pt x="0" y="19676"/>
                    <a:pt x="19676" y="0"/>
                    <a:pt x="43948" y="0"/>
                  </a:cubicBezTo>
                  <a:close/>
                </a:path>
              </a:pathLst>
            </a:custGeom>
            <a:solidFill>
              <a:srgbClr val="21EF8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812800" cy="50395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Arcade Gamer"/>
                </a:rPr>
                <a:t>SERVER 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Arcade Gamer"/>
                </a:rPr>
                <a:t>&amp; 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Arcade Gamer"/>
                </a:rPr>
                <a:t>PORT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502488" y="6360579"/>
            <a:ext cx="2779962" cy="959071"/>
            <a:chOff x="0" y="0"/>
            <a:chExt cx="1357756" cy="4684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57756" cy="468418"/>
            </a:xfrm>
            <a:custGeom>
              <a:avLst/>
              <a:gdLst/>
              <a:ahLst/>
              <a:cxnLst/>
              <a:rect r="r" b="b" t="t" l="l"/>
              <a:pathLst>
                <a:path h="468418" w="1357756">
                  <a:moveTo>
                    <a:pt x="55698" y="0"/>
                  </a:moveTo>
                  <a:lnTo>
                    <a:pt x="1302058" y="0"/>
                  </a:lnTo>
                  <a:cubicBezTo>
                    <a:pt x="1332819" y="0"/>
                    <a:pt x="1357756" y="24937"/>
                    <a:pt x="1357756" y="55698"/>
                  </a:cubicBezTo>
                  <a:lnTo>
                    <a:pt x="1357756" y="412720"/>
                  </a:lnTo>
                  <a:cubicBezTo>
                    <a:pt x="1357756" y="443481"/>
                    <a:pt x="1332819" y="468418"/>
                    <a:pt x="1302058" y="468418"/>
                  </a:cubicBezTo>
                  <a:lnTo>
                    <a:pt x="55698" y="468418"/>
                  </a:lnTo>
                  <a:cubicBezTo>
                    <a:pt x="24937" y="468418"/>
                    <a:pt x="0" y="443481"/>
                    <a:pt x="0" y="412720"/>
                  </a:cubicBezTo>
                  <a:lnTo>
                    <a:pt x="0" y="55698"/>
                  </a:lnTo>
                  <a:cubicBezTo>
                    <a:pt x="0" y="24937"/>
                    <a:pt x="24937" y="0"/>
                    <a:pt x="55698" y="0"/>
                  </a:cubicBezTo>
                  <a:close/>
                </a:path>
              </a:pathLst>
            </a:custGeom>
            <a:solidFill>
              <a:srgbClr val="585E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357756" cy="49699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"/>
                </a:rPr>
                <a:t>client</a:t>
              </a:r>
            </a:p>
          </p:txBody>
        </p:sp>
      </p:grpSp>
      <p:sp>
        <p:nvSpPr>
          <p:cNvPr name="AutoShape 8" id="8"/>
          <p:cNvSpPr/>
          <p:nvPr/>
        </p:nvSpPr>
        <p:spPr>
          <a:xfrm>
            <a:off x="14661742" y="5129535"/>
            <a:ext cx="1517154" cy="1024406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9" id="9"/>
          <p:cNvSpPr/>
          <p:nvPr/>
        </p:nvSpPr>
        <p:spPr>
          <a:xfrm flipH="true" flipV="true">
            <a:off x="9417844" y="4967821"/>
            <a:ext cx="1720664" cy="79906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0" id="10"/>
          <p:cNvSpPr/>
          <p:nvPr/>
        </p:nvSpPr>
        <p:spPr>
          <a:xfrm flipV="true">
            <a:off x="13586275" y="3722161"/>
            <a:ext cx="355453" cy="480275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1" id="11"/>
          <p:cNvSpPr/>
          <p:nvPr/>
        </p:nvSpPr>
        <p:spPr>
          <a:xfrm flipH="true">
            <a:off x="12894615" y="6056635"/>
            <a:ext cx="1360" cy="303944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2" id="12"/>
          <p:cNvGrpSpPr/>
          <p:nvPr/>
        </p:nvGrpSpPr>
        <p:grpSpPr>
          <a:xfrm rot="0">
            <a:off x="964700" y="2609504"/>
            <a:ext cx="4919047" cy="6676925"/>
            <a:chOff x="0" y="0"/>
            <a:chExt cx="1295552" cy="175853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95552" cy="1758532"/>
            </a:xfrm>
            <a:custGeom>
              <a:avLst/>
              <a:gdLst/>
              <a:ahLst/>
              <a:cxnLst/>
              <a:rect r="r" b="b" t="t" l="l"/>
              <a:pathLst>
                <a:path h="1758532" w="1295552">
                  <a:moveTo>
                    <a:pt x="77119" y="0"/>
                  </a:moveTo>
                  <a:lnTo>
                    <a:pt x="1218432" y="0"/>
                  </a:lnTo>
                  <a:cubicBezTo>
                    <a:pt x="1261024" y="0"/>
                    <a:pt x="1295552" y="34528"/>
                    <a:pt x="1295552" y="77119"/>
                  </a:cubicBezTo>
                  <a:lnTo>
                    <a:pt x="1295552" y="1681412"/>
                  </a:lnTo>
                  <a:cubicBezTo>
                    <a:pt x="1295552" y="1724004"/>
                    <a:pt x="1261024" y="1758532"/>
                    <a:pt x="1218432" y="1758532"/>
                  </a:cubicBezTo>
                  <a:lnTo>
                    <a:pt x="77119" y="1758532"/>
                  </a:lnTo>
                  <a:cubicBezTo>
                    <a:pt x="56666" y="1758532"/>
                    <a:pt x="37050" y="1750407"/>
                    <a:pt x="22588" y="1735944"/>
                  </a:cubicBezTo>
                  <a:cubicBezTo>
                    <a:pt x="8125" y="1721481"/>
                    <a:pt x="0" y="1701865"/>
                    <a:pt x="0" y="1681412"/>
                  </a:cubicBezTo>
                  <a:lnTo>
                    <a:pt x="0" y="77119"/>
                  </a:lnTo>
                  <a:cubicBezTo>
                    <a:pt x="0" y="34528"/>
                    <a:pt x="34528" y="0"/>
                    <a:pt x="77119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295552" cy="178710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0" y="583925"/>
            <a:ext cx="8811098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4999">
                <a:solidFill>
                  <a:srgbClr val="FFFFFF"/>
                </a:solidFill>
                <a:latin typeface="Arcade Gamer"/>
              </a:rPr>
              <a:t>our features of project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01128" y="3073208"/>
            <a:ext cx="4446192" cy="2325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Garet"/>
              </a:rPr>
              <a:t>1 . USING SOCKET &amp; THREAD!</a:t>
            </a:r>
          </a:p>
          <a:p>
            <a:pPr algn="l">
              <a:lnSpc>
                <a:spcPts val="3080"/>
              </a:lnSpc>
            </a:pP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Garet"/>
              </a:rPr>
              <a:t>each client uses 2 threads.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Garet"/>
              </a:rPr>
              <a:t>server uses as many threads as the number of clients.</a:t>
            </a:r>
          </a:p>
          <a:p>
            <a:pPr algn="l">
              <a:lnSpc>
                <a:spcPts val="3080"/>
              </a:lnSpc>
            </a:pPr>
          </a:p>
        </p:txBody>
      </p:sp>
      <p:grpSp>
        <p:nvGrpSpPr>
          <p:cNvPr name="Group 17" id="17"/>
          <p:cNvGrpSpPr/>
          <p:nvPr/>
        </p:nvGrpSpPr>
        <p:grpSpPr>
          <a:xfrm rot="0">
            <a:off x="15042767" y="6183253"/>
            <a:ext cx="2779962" cy="959071"/>
            <a:chOff x="0" y="0"/>
            <a:chExt cx="1357756" cy="46841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57756" cy="468418"/>
            </a:xfrm>
            <a:custGeom>
              <a:avLst/>
              <a:gdLst/>
              <a:ahLst/>
              <a:cxnLst/>
              <a:rect r="r" b="b" t="t" l="l"/>
              <a:pathLst>
                <a:path h="468418" w="1357756">
                  <a:moveTo>
                    <a:pt x="55698" y="0"/>
                  </a:moveTo>
                  <a:lnTo>
                    <a:pt x="1302058" y="0"/>
                  </a:lnTo>
                  <a:cubicBezTo>
                    <a:pt x="1332819" y="0"/>
                    <a:pt x="1357756" y="24937"/>
                    <a:pt x="1357756" y="55698"/>
                  </a:cubicBezTo>
                  <a:lnTo>
                    <a:pt x="1357756" y="412720"/>
                  </a:lnTo>
                  <a:cubicBezTo>
                    <a:pt x="1357756" y="443481"/>
                    <a:pt x="1332819" y="468418"/>
                    <a:pt x="1302058" y="468418"/>
                  </a:cubicBezTo>
                  <a:lnTo>
                    <a:pt x="55698" y="468418"/>
                  </a:lnTo>
                  <a:cubicBezTo>
                    <a:pt x="24937" y="468418"/>
                    <a:pt x="0" y="443481"/>
                    <a:pt x="0" y="412720"/>
                  </a:cubicBezTo>
                  <a:lnTo>
                    <a:pt x="0" y="55698"/>
                  </a:lnTo>
                  <a:cubicBezTo>
                    <a:pt x="0" y="24937"/>
                    <a:pt x="24937" y="0"/>
                    <a:pt x="55698" y="0"/>
                  </a:cubicBezTo>
                  <a:close/>
                </a:path>
              </a:pathLst>
            </a:custGeom>
            <a:solidFill>
              <a:srgbClr val="585E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1357756" cy="49699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"/>
                </a:rPr>
                <a:t>client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398934" y="2757423"/>
            <a:ext cx="2779962" cy="959071"/>
            <a:chOff x="0" y="0"/>
            <a:chExt cx="1357756" cy="46841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57756" cy="468418"/>
            </a:xfrm>
            <a:custGeom>
              <a:avLst/>
              <a:gdLst/>
              <a:ahLst/>
              <a:cxnLst/>
              <a:rect r="r" b="b" t="t" l="l"/>
              <a:pathLst>
                <a:path h="468418" w="1357756">
                  <a:moveTo>
                    <a:pt x="55698" y="0"/>
                  </a:moveTo>
                  <a:lnTo>
                    <a:pt x="1302058" y="0"/>
                  </a:lnTo>
                  <a:cubicBezTo>
                    <a:pt x="1332819" y="0"/>
                    <a:pt x="1357756" y="24937"/>
                    <a:pt x="1357756" y="55698"/>
                  </a:cubicBezTo>
                  <a:lnTo>
                    <a:pt x="1357756" y="412720"/>
                  </a:lnTo>
                  <a:cubicBezTo>
                    <a:pt x="1357756" y="443481"/>
                    <a:pt x="1332819" y="468418"/>
                    <a:pt x="1302058" y="468418"/>
                  </a:cubicBezTo>
                  <a:lnTo>
                    <a:pt x="55698" y="468418"/>
                  </a:lnTo>
                  <a:cubicBezTo>
                    <a:pt x="24937" y="468418"/>
                    <a:pt x="0" y="443481"/>
                    <a:pt x="0" y="412720"/>
                  </a:cubicBezTo>
                  <a:lnTo>
                    <a:pt x="0" y="55698"/>
                  </a:lnTo>
                  <a:cubicBezTo>
                    <a:pt x="0" y="24937"/>
                    <a:pt x="24937" y="0"/>
                    <a:pt x="55698" y="0"/>
                  </a:cubicBezTo>
                  <a:close/>
                </a:path>
              </a:pathLst>
            </a:custGeom>
            <a:solidFill>
              <a:srgbClr val="585E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1357756" cy="49699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"/>
                </a:rPr>
                <a:t>client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6568089" y="4439507"/>
            <a:ext cx="2779962" cy="959071"/>
            <a:chOff x="0" y="0"/>
            <a:chExt cx="1357756" cy="46841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357756" cy="468418"/>
            </a:xfrm>
            <a:custGeom>
              <a:avLst/>
              <a:gdLst/>
              <a:ahLst/>
              <a:cxnLst/>
              <a:rect r="r" b="b" t="t" l="l"/>
              <a:pathLst>
                <a:path h="468418" w="1357756">
                  <a:moveTo>
                    <a:pt x="55698" y="0"/>
                  </a:moveTo>
                  <a:lnTo>
                    <a:pt x="1302058" y="0"/>
                  </a:lnTo>
                  <a:cubicBezTo>
                    <a:pt x="1332819" y="0"/>
                    <a:pt x="1357756" y="24937"/>
                    <a:pt x="1357756" y="55698"/>
                  </a:cubicBezTo>
                  <a:lnTo>
                    <a:pt x="1357756" y="412720"/>
                  </a:lnTo>
                  <a:cubicBezTo>
                    <a:pt x="1357756" y="443481"/>
                    <a:pt x="1332819" y="468418"/>
                    <a:pt x="1302058" y="468418"/>
                  </a:cubicBezTo>
                  <a:lnTo>
                    <a:pt x="55698" y="468418"/>
                  </a:lnTo>
                  <a:cubicBezTo>
                    <a:pt x="24937" y="468418"/>
                    <a:pt x="0" y="443481"/>
                    <a:pt x="0" y="412720"/>
                  </a:cubicBezTo>
                  <a:lnTo>
                    <a:pt x="0" y="55698"/>
                  </a:lnTo>
                  <a:cubicBezTo>
                    <a:pt x="0" y="24937"/>
                    <a:pt x="24937" y="0"/>
                    <a:pt x="55698" y="0"/>
                  </a:cubicBezTo>
                  <a:close/>
                </a:path>
              </a:pathLst>
            </a:custGeom>
            <a:solidFill>
              <a:srgbClr val="585E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1357756" cy="49699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"/>
                </a:rPr>
                <a:t>client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573211" y="7669089"/>
            <a:ext cx="2779962" cy="959071"/>
            <a:chOff x="0" y="0"/>
            <a:chExt cx="1357756" cy="46841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357756" cy="468418"/>
            </a:xfrm>
            <a:custGeom>
              <a:avLst/>
              <a:gdLst/>
              <a:ahLst/>
              <a:cxnLst/>
              <a:rect r="r" b="b" t="t" l="l"/>
              <a:pathLst>
                <a:path h="468418" w="1357756">
                  <a:moveTo>
                    <a:pt x="55698" y="0"/>
                  </a:moveTo>
                  <a:lnTo>
                    <a:pt x="1302058" y="0"/>
                  </a:lnTo>
                  <a:cubicBezTo>
                    <a:pt x="1332819" y="0"/>
                    <a:pt x="1357756" y="24937"/>
                    <a:pt x="1357756" y="55698"/>
                  </a:cubicBezTo>
                  <a:lnTo>
                    <a:pt x="1357756" y="412720"/>
                  </a:lnTo>
                  <a:cubicBezTo>
                    <a:pt x="1357756" y="443481"/>
                    <a:pt x="1332819" y="468418"/>
                    <a:pt x="1302058" y="468418"/>
                  </a:cubicBezTo>
                  <a:lnTo>
                    <a:pt x="55698" y="468418"/>
                  </a:lnTo>
                  <a:cubicBezTo>
                    <a:pt x="24937" y="468418"/>
                    <a:pt x="0" y="443481"/>
                    <a:pt x="0" y="412720"/>
                  </a:cubicBezTo>
                  <a:lnTo>
                    <a:pt x="0" y="55698"/>
                  </a:lnTo>
                  <a:cubicBezTo>
                    <a:pt x="0" y="24937"/>
                    <a:pt x="24937" y="0"/>
                    <a:pt x="55698" y="0"/>
                  </a:cubicBezTo>
                  <a:close/>
                </a:path>
              </a:pathLst>
            </a:custGeom>
            <a:solidFill>
              <a:srgbClr val="585E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1357756" cy="49699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"/>
                </a:rPr>
                <a:t>client</a:t>
              </a:r>
            </a:p>
          </p:txBody>
        </p:sp>
      </p:grpSp>
      <p:sp>
        <p:nvSpPr>
          <p:cNvPr name="AutoShape 29" id="29"/>
          <p:cNvSpPr/>
          <p:nvPr/>
        </p:nvSpPr>
        <p:spPr>
          <a:xfrm flipH="true">
            <a:off x="10353173" y="6015304"/>
            <a:ext cx="778035" cy="112702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30" id="30"/>
          <p:cNvGrpSpPr/>
          <p:nvPr/>
        </p:nvGrpSpPr>
        <p:grpSpPr>
          <a:xfrm rot="0">
            <a:off x="8206917" y="1384025"/>
            <a:ext cx="2779962" cy="959071"/>
            <a:chOff x="0" y="0"/>
            <a:chExt cx="1357756" cy="46841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357756" cy="468418"/>
            </a:xfrm>
            <a:custGeom>
              <a:avLst/>
              <a:gdLst/>
              <a:ahLst/>
              <a:cxnLst/>
              <a:rect r="r" b="b" t="t" l="l"/>
              <a:pathLst>
                <a:path h="468418" w="1357756">
                  <a:moveTo>
                    <a:pt x="55698" y="0"/>
                  </a:moveTo>
                  <a:lnTo>
                    <a:pt x="1302058" y="0"/>
                  </a:lnTo>
                  <a:cubicBezTo>
                    <a:pt x="1332819" y="0"/>
                    <a:pt x="1357756" y="24937"/>
                    <a:pt x="1357756" y="55698"/>
                  </a:cubicBezTo>
                  <a:lnTo>
                    <a:pt x="1357756" y="412720"/>
                  </a:lnTo>
                  <a:cubicBezTo>
                    <a:pt x="1357756" y="443481"/>
                    <a:pt x="1332819" y="468418"/>
                    <a:pt x="1302058" y="468418"/>
                  </a:cubicBezTo>
                  <a:lnTo>
                    <a:pt x="55698" y="468418"/>
                  </a:lnTo>
                  <a:cubicBezTo>
                    <a:pt x="24937" y="468418"/>
                    <a:pt x="0" y="443481"/>
                    <a:pt x="0" y="412720"/>
                  </a:cubicBezTo>
                  <a:lnTo>
                    <a:pt x="0" y="55698"/>
                  </a:lnTo>
                  <a:cubicBezTo>
                    <a:pt x="0" y="24937"/>
                    <a:pt x="24937" y="0"/>
                    <a:pt x="55698" y="0"/>
                  </a:cubicBezTo>
                  <a:close/>
                </a:path>
              </a:pathLst>
            </a:custGeom>
            <a:solidFill>
              <a:srgbClr val="585EFF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1357756" cy="49699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"/>
                </a:rPr>
                <a:t>client</a:t>
              </a:r>
            </a:p>
          </p:txBody>
        </p:sp>
      </p:grpSp>
      <p:sp>
        <p:nvSpPr>
          <p:cNvPr name="AutoShape 33" id="33"/>
          <p:cNvSpPr/>
          <p:nvPr/>
        </p:nvSpPr>
        <p:spPr>
          <a:xfrm flipH="true" flipV="true">
            <a:off x="9596898" y="2809145"/>
            <a:ext cx="1905234" cy="1351959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34" id="34"/>
          <p:cNvGrpSpPr/>
          <p:nvPr/>
        </p:nvGrpSpPr>
        <p:grpSpPr>
          <a:xfrm rot="0">
            <a:off x="12188637" y="424954"/>
            <a:ext cx="2779962" cy="959071"/>
            <a:chOff x="0" y="0"/>
            <a:chExt cx="1357756" cy="46841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357756" cy="468418"/>
            </a:xfrm>
            <a:custGeom>
              <a:avLst/>
              <a:gdLst/>
              <a:ahLst/>
              <a:cxnLst/>
              <a:rect r="r" b="b" t="t" l="l"/>
              <a:pathLst>
                <a:path h="468418" w="1357756">
                  <a:moveTo>
                    <a:pt x="55698" y="0"/>
                  </a:moveTo>
                  <a:lnTo>
                    <a:pt x="1302058" y="0"/>
                  </a:lnTo>
                  <a:cubicBezTo>
                    <a:pt x="1332819" y="0"/>
                    <a:pt x="1357756" y="24937"/>
                    <a:pt x="1357756" y="55698"/>
                  </a:cubicBezTo>
                  <a:lnTo>
                    <a:pt x="1357756" y="412720"/>
                  </a:lnTo>
                  <a:cubicBezTo>
                    <a:pt x="1357756" y="443481"/>
                    <a:pt x="1332819" y="468418"/>
                    <a:pt x="1302058" y="468418"/>
                  </a:cubicBezTo>
                  <a:lnTo>
                    <a:pt x="55698" y="468418"/>
                  </a:lnTo>
                  <a:cubicBezTo>
                    <a:pt x="24937" y="468418"/>
                    <a:pt x="0" y="443481"/>
                    <a:pt x="0" y="412720"/>
                  </a:cubicBezTo>
                  <a:lnTo>
                    <a:pt x="0" y="55698"/>
                  </a:lnTo>
                  <a:cubicBezTo>
                    <a:pt x="0" y="24937"/>
                    <a:pt x="24937" y="0"/>
                    <a:pt x="55698" y="0"/>
                  </a:cubicBezTo>
                  <a:close/>
                </a:path>
              </a:pathLst>
            </a:custGeom>
            <a:solidFill>
              <a:srgbClr val="585EFF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28575"/>
              <a:ext cx="1357756" cy="49699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"/>
                </a:rPr>
                <a:t>client</a:t>
              </a:r>
            </a:p>
          </p:txBody>
        </p:sp>
      </p:grpSp>
      <p:sp>
        <p:nvSpPr>
          <p:cNvPr name="AutoShape 37" id="37"/>
          <p:cNvSpPr/>
          <p:nvPr/>
        </p:nvSpPr>
        <p:spPr>
          <a:xfrm flipV="true">
            <a:off x="12900125" y="1384025"/>
            <a:ext cx="678494" cy="281841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8" id="38"/>
          <p:cNvSpPr/>
          <p:nvPr/>
        </p:nvSpPr>
        <p:spPr>
          <a:xfrm flipH="true" flipV="true">
            <a:off x="14015983" y="6064403"/>
            <a:ext cx="1456946" cy="2084222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39" id="39"/>
          <p:cNvGrpSpPr/>
          <p:nvPr/>
        </p:nvGrpSpPr>
        <p:grpSpPr>
          <a:xfrm rot="0">
            <a:off x="14479338" y="8277907"/>
            <a:ext cx="2779962" cy="959071"/>
            <a:chOff x="0" y="0"/>
            <a:chExt cx="1357756" cy="468418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357756" cy="468418"/>
            </a:xfrm>
            <a:custGeom>
              <a:avLst/>
              <a:gdLst/>
              <a:ahLst/>
              <a:cxnLst/>
              <a:rect r="r" b="b" t="t" l="l"/>
              <a:pathLst>
                <a:path h="468418" w="1357756">
                  <a:moveTo>
                    <a:pt x="55698" y="0"/>
                  </a:moveTo>
                  <a:lnTo>
                    <a:pt x="1302058" y="0"/>
                  </a:lnTo>
                  <a:cubicBezTo>
                    <a:pt x="1332819" y="0"/>
                    <a:pt x="1357756" y="24937"/>
                    <a:pt x="1357756" y="55698"/>
                  </a:cubicBezTo>
                  <a:lnTo>
                    <a:pt x="1357756" y="412720"/>
                  </a:lnTo>
                  <a:cubicBezTo>
                    <a:pt x="1357756" y="443481"/>
                    <a:pt x="1332819" y="468418"/>
                    <a:pt x="1302058" y="468418"/>
                  </a:cubicBezTo>
                  <a:lnTo>
                    <a:pt x="55698" y="468418"/>
                  </a:lnTo>
                  <a:cubicBezTo>
                    <a:pt x="24937" y="468418"/>
                    <a:pt x="0" y="443481"/>
                    <a:pt x="0" y="412720"/>
                  </a:cubicBezTo>
                  <a:lnTo>
                    <a:pt x="0" y="55698"/>
                  </a:lnTo>
                  <a:cubicBezTo>
                    <a:pt x="0" y="24937"/>
                    <a:pt x="24937" y="0"/>
                    <a:pt x="55698" y="0"/>
                  </a:cubicBezTo>
                  <a:close/>
                </a:path>
              </a:pathLst>
            </a:custGeom>
            <a:solidFill>
              <a:srgbClr val="585EFF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28575"/>
              <a:ext cx="1357756" cy="49699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"/>
                </a:rPr>
                <a:t>client</a:t>
              </a: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1201128" y="5823255"/>
            <a:ext cx="4446192" cy="310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Garet"/>
              </a:rPr>
              <a:t>2 . MAFIA GAME MODIFY!</a:t>
            </a:r>
          </a:p>
          <a:p>
            <a:pPr algn="l">
              <a:lnSpc>
                <a:spcPts val="3080"/>
              </a:lnSpc>
            </a:pP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ea typeface="Garet"/>
              </a:rPr>
              <a:t>마피아 게임의 형식을 이용하되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Garet"/>
                <a:ea typeface="Garet"/>
              </a:rPr>
              <a:t>‘해커끼리 서로 알지 못한다’, ‘투표로 ’처형시 직업이 공개된다’ 등의 새로운 조건 등을 가감하여 뻔하지 않은 신선한 방식을 이용.</a:t>
            </a:r>
          </a:p>
          <a:p>
            <a:pPr algn="l">
              <a:lnSpc>
                <a:spcPts val="308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705109"/>
            <a:ext cx="18288000" cy="1163782"/>
            <a:chOff x="0" y="0"/>
            <a:chExt cx="24384000" cy="15517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128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6256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6998171" y="8857429"/>
            <a:ext cx="471618" cy="847680"/>
          </a:xfrm>
          <a:custGeom>
            <a:avLst/>
            <a:gdLst/>
            <a:ahLst/>
            <a:cxnLst/>
            <a:rect r="r" b="b" t="t" l="l"/>
            <a:pathLst>
              <a:path h="847680" w="471618">
                <a:moveTo>
                  <a:pt x="0" y="0"/>
                </a:moveTo>
                <a:lnTo>
                  <a:pt x="471619" y="0"/>
                </a:lnTo>
                <a:lnTo>
                  <a:pt x="471619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151826" y="716781"/>
            <a:ext cx="548836" cy="587276"/>
          </a:xfrm>
          <a:custGeom>
            <a:avLst/>
            <a:gdLst/>
            <a:ahLst/>
            <a:cxnLst/>
            <a:rect r="r" b="b" t="t" l="l"/>
            <a:pathLst>
              <a:path h="587276" w="548836">
                <a:moveTo>
                  <a:pt x="0" y="0"/>
                </a:moveTo>
                <a:lnTo>
                  <a:pt x="548836" y="0"/>
                </a:lnTo>
                <a:lnTo>
                  <a:pt x="548836" y="587277"/>
                </a:lnTo>
                <a:lnTo>
                  <a:pt x="0" y="5872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272125" y="756289"/>
            <a:ext cx="587276" cy="547769"/>
          </a:xfrm>
          <a:custGeom>
            <a:avLst/>
            <a:gdLst/>
            <a:ahLst/>
            <a:cxnLst/>
            <a:rect r="r" b="b" t="t" l="l"/>
            <a:pathLst>
              <a:path h="547769" w="587276">
                <a:moveTo>
                  <a:pt x="0" y="0"/>
                </a:moveTo>
                <a:lnTo>
                  <a:pt x="587276" y="0"/>
                </a:lnTo>
                <a:lnTo>
                  <a:pt x="587276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939918" y="697028"/>
            <a:ext cx="548836" cy="587276"/>
          </a:xfrm>
          <a:custGeom>
            <a:avLst/>
            <a:gdLst/>
            <a:ahLst/>
            <a:cxnLst/>
            <a:rect r="r" b="b" t="t" l="l"/>
            <a:pathLst>
              <a:path h="587276" w="548836">
                <a:moveTo>
                  <a:pt x="0" y="0"/>
                </a:moveTo>
                <a:lnTo>
                  <a:pt x="548836" y="0"/>
                </a:lnTo>
                <a:lnTo>
                  <a:pt x="548836" y="587276"/>
                </a:lnTo>
                <a:lnTo>
                  <a:pt x="0" y="5872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735167" y="716781"/>
            <a:ext cx="587276" cy="547769"/>
          </a:xfrm>
          <a:custGeom>
            <a:avLst/>
            <a:gdLst/>
            <a:ahLst/>
            <a:cxnLst/>
            <a:rect r="r" b="b" t="t" l="l"/>
            <a:pathLst>
              <a:path h="547769" w="587276">
                <a:moveTo>
                  <a:pt x="0" y="0"/>
                </a:moveTo>
                <a:lnTo>
                  <a:pt x="587277" y="0"/>
                </a:lnTo>
                <a:lnTo>
                  <a:pt x="587277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467052" y="736535"/>
            <a:ext cx="702268" cy="547769"/>
          </a:xfrm>
          <a:custGeom>
            <a:avLst/>
            <a:gdLst/>
            <a:ahLst/>
            <a:cxnLst/>
            <a:rect r="r" b="b" t="t" l="l"/>
            <a:pathLst>
              <a:path h="547769" w="702268">
                <a:moveTo>
                  <a:pt x="0" y="0"/>
                </a:moveTo>
                <a:lnTo>
                  <a:pt x="702268" y="0"/>
                </a:lnTo>
                <a:lnTo>
                  <a:pt x="702268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75294" y="697028"/>
            <a:ext cx="1738558" cy="717550"/>
          </a:xfrm>
          <a:custGeom>
            <a:avLst/>
            <a:gdLst/>
            <a:ahLst/>
            <a:cxnLst/>
            <a:rect r="r" b="b" t="t" l="l"/>
            <a:pathLst>
              <a:path h="717550" w="1738558">
                <a:moveTo>
                  <a:pt x="0" y="0"/>
                </a:moveTo>
                <a:lnTo>
                  <a:pt x="1738558" y="0"/>
                </a:lnTo>
                <a:lnTo>
                  <a:pt x="1738558" y="717550"/>
                </a:lnTo>
                <a:lnTo>
                  <a:pt x="0" y="71755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20"/>
          <a:srcRect l="0" t="0" r="0" b="0"/>
          <a:stretch>
            <a:fillRect/>
          </a:stretch>
        </p:blipFill>
        <p:spPr>
          <a:xfrm flipH="false" flipV="false" rot="0">
            <a:off x="4774849" y="8706453"/>
            <a:ext cx="971251" cy="1103694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21"/>
          <a:srcRect l="0" t="0" r="0" b="0"/>
          <a:stretch>
            <a:fillRect/>
          </a:stretch>
        </p:blipFill>
        <p:spPr>
          <a:xfrm flipH="false" flipV="false" rot="0">
            <a:off x="12576709" y="8585083"/>
            <a:ext cx="1003961" cy="1120026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2942261" y="1294533"/>
            <a:ext cx="12849901" cy="1296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8500">
                <a:solidFill>
                  <a:srgbClr val="FF63D8"/>
                </a:solidFill>
                <a:latin typeface="Arcade Gamer"/>
              </a:rPr>
              <a:t>ROLE SUMMARY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22"/>
          <a:srcRect l="0" t="0" r="0" b="0"/>
          <a:stretch>
            <a:fillRect/>
          </a:stretch>
        </p:blipFill>
        <p:spPr>
          <a:xfrm flipH="false" flipV="false" rot="0">
            <a:off x="2719050" y="2222014"/>
            <a:ext cx="517579" cy="539145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22"/>
          <a:srcRect l="0" t="0" r="0" b="0"/>
          <a:stretch>
            <a:fillRect/>
          </a:stretch>
        </p:blipFill>
        <p:spPr>
          <a:xfrm flipH="false" flipV="false" rot="0">
            <a:off x="15104488" y="2491586"/>
            <a:ext cx="517579" cy="539145"/>
          </a:xfrm>
          <a:prstGeom prst="rect">
            <a:avLst/>
          </a:prstGeom>
        </p:spPr>
      </p:pic>
      <p:sp>
        <p:nvSpPr>
          <p:cNvPr name="Freeform 19" id="19"/>
          <p:cNvSpPr/>
          <p:nvPr/>
        </p:nvSpPr>
        <p:spPr>
          <a:xfrm flipH="false" flipV="false" rot="0">
            <a:off x="2098480" y="6789831"/>
            <a:ext cx="843782" cy="662098"/>
          </a:xfrm>
          <a:custGeom>
            <a:avLst/>
            <a:gdLst/>
            <a:ahLst/>
            <a:cxnLst/>
            <a:rect r="r" b="b" t="t" l="l"/>
            <a:pathLst>
              <a:path h="662098" w="843782">
                <a:moveTo>
                  <a:pt x="0" y="0"/>
                </a:moveTo>
                <a:lnTo>
                  <a:pt x="843781" y="0"/>
                </a:lnTo>
                <a:lnTo>
                  <a:pt x="843781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-419968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28700" y="4647198"/>
            <a:ext cx="843782" cy="662098"/>
          </a:xfrm>
          <a:custGeom>
            <a:avLst/>
            <a:gdLst/>
            <a:ahLst/>
            <a:cxnLst/>
            <a:rect r="r" b="b" t="t" l="l"/>
            <a:pathLst>
              <a:path h="662098" w="843782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-419968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682597" y="6773499"/>
            <a:ext cx="843782" cy="662098"/>
          </a:xfrm>
          <a:custGeom>
            <a:avLst/>
            <a:gdLst/>
            <a:ahLst/>
            <a:cxnLst/>
            <a:rect r="r" b="b" t="t" l="l"/>
            <a:pathLst>
              <a:path h="662098" w="843782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-419968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390199" y="4647198"/>
            <a:ext cx="843782" cy="662098"/>
          </a:xfrm>
          <a:custGeom>
            <a:avLst/>
            <a:gdLst/>
            <a:ahLst/>
            <a:cxnLst/>
            <a:rect r="r" b="b" t="t" l="l"/>
            <a:pathLst>
              <a:path h="662098" w="843782">
                <a:moveTo>
                  <a:pt x="0" y="0"/>
                </a:moveTo>
                <a:lnTo>
                  <a:pt x="843781" y="0"/>
                </a:lnTo>
                <a:lnTo>
                  <a:pt x="843781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-419968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2298984" y="6844147"/>
            <a:ext cx="442773" cy="553467"/>
          </a:xfrm>
          <a:custGeom>
            <a:avLst/>
            <a:gdLst/>
            <a:ahLst/>
            <a:cxnLst/>
            <a:rect r="r" b="b" t="t" l="l"/>
            <a:pathLst>
              <a:path h="553467" w="442773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882622" y="6827814"/>
            <a:ext cx="442773" cy="553467"/>
          </a:xfrm>
          <a:custGeom>
            <a:avLst/>
            <a:gdLst/>
            <a:ahLst/>
            <a:cxnLst/>
            <a:rect r="r" b="b" t="t" l="l"/>
            <a:pathLst>
              <a:path h="553467" w="442773">
                <a:moveTo>
                  <a:pt x="0" y="0"/>
                </a:moveTo>
                <a:lnTo>
                  <a:pt x="442774" y="0"/>
                </a:lnTo>
                <a:lnTo>
                  <a:pt x="442774" y="553467"/>
                </a:lnTo>
                <a:lnTo>
                  <a:pt x="0" y="553467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229204" y="4701514"/>
            <a:ext cx="442773" cy="553467"/>
          </a:xfrm>
          <a:custGeom>
            <a:avLst/>
            <a:gdLst/>
            <a:ahLst/>
            <a:cxnLst/>
            <a:rect r="r" b="b" t="t" l="l"/>
            <a:pathLst>
              <a:path h="553467" w="442773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6591381" y="4701514"/>
            <a:ext cx="442773" cy="553467"/>
          </a:xfrm>
          <a:custGeom>
            <a:avLst/>
            <a:gdLst/>
            <a:ahLst/>
            <a:cxnLst/>
            <a:rect r="r" b="b" t="t" l="l"/>
            <a:pathLst>
              <a:path h="553467" w="442773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true" flipV="false" rot="0">
            <a:off x="14621255" y="6205320"/>
            <a:ext cx="966466" cy="568179"/>
          </a:xfrm>
          <a:custGeom>
            <a:avLst/>
            <a:gdLst/>
            <a:ahLst/>
            <a:cxnLst/>
            <a:rect r="r" b="b" t="t" l="l"/>
            <a:pathLst>
              <a:path h="568179" w="966466">
                <a:moveTo>
                  <a:pt x="966466" y="0"/>
                </a:moveTo>
                <a:lnTo>
                  <a:pt x="0" y="0"/>
                </a:lnTo>
                <a:lnTo>
                  <a:pt x="0" y="568179"/>
                </a:lnTo>
                <a:lnTo>
                  <a:pt x="966466" y="568179"/>
                </a:lnTo>
                <a:lnTo>
                  <a:pt x="966466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-1010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028700" y="3684108"/>
            <a:ext cx="843782" cy="963090"/>
          </a:xfrm>
          <a:custGeom>
            <a:avLst/>
            <a:gdLst/>
            <a:ahLst/>
            <a:cxnLst/>
            <a:rect r="r" b="b" t="t" l="l"/>
            <a:pathLst>
              <a:path h="963090" w="843782">
                <a:moveTo>
                  <a:pt x="0" y="0"/>
                </a:moveTo>
                <a:lnTo>
                  <a:pt x="843782" y="0"/>
                </a:lnTo>
                <a:lnTo>
                  <a:pt x="843782" y="963090"/>
                </a:lnTo>
                <a:lnTo>
                  <a:pt x="0" y="963090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-4299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3147745" y="3008095"/>
            <a:ext cx="11992511" cy="527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63D8"/>
                </a:solidFill>
                <a:latin typeface="Arcade Gamer"/>
                <a:ea typeface="Arcade Gamer"/>
              </a:rPr>
              <a:t>권용원 : socket &amp; thread control / 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63D8"/>
                </a:solidFill>
                <a:latin typeface="Arcade Gamer"/>
              </a:rPr>
              <a:t>clIent code wrIte /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63D8"/>
                </a:solidFill>
                <a:latin typeface="Arcade Gamer"/>
                <a:ea typeface="Arcade Gamer"/>
              </a:rPr>
              <a:t>server code 전반적인 진행 관리 및 코드 취합 반영</a:t>
            </a:r>
          </a:p>
          <a:p>
            <a:pPr algn="ctr">
              <a:lnSpc>
                <a:spcPts val="3499"/>
              </a:lnSpc>
            </a:pP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63D8"/>
                </a:solidFill>
                <a:latin typeface="Arcade Gamer"/>
                <a:ea typeface="Arcade Gamer"/>
              </a:rPr>
              <a:t>김지훈 : 각 직업별 functIon, 기능 code wrIte 및 예외처리 handlIng /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63D8"/>
                </a:solidFill>
                <a:latin typeface="Arcade Gamer"/>
                <a:ea typeface="Arcade Gamer"/>
              </a:rPr>
              <a:t>debuggIng 및 TEST /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63D8"/>
                </a:solidFill>
                <a:latin typeface="Arcade Gamer"/>
                <a:ea typeface="Arcade Gamer"/>
              </a:rPr>
              <a:t>ppt, vIdeo 및 gIthub management</a:t>
            </a:r>
          </a:p>
          <a:p>
            <a:pPr algn="ctr">
              <a:lnSpc>
                <a:spcPts val="3499"/>
              </a:lnSpc>
            </a:pP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63D8"/>
                </a:solidFill>
                <a:latin typeface="Arcade Gamer"/>
                <a:ea typeface="Arcade Gamer"/>
              </a:rPr>
              <a:t>모승휘 : 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63D8"/>
                </a:solidFill>
                <a:latin typeface="Arcade Gamer"/>
              </a:rPr>
              <a:t>ppt , vote related code wrIte/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63D8"/>
                </a:solidFill>
                <a:latin typeface="Arcade Gamer"/>
              </a:rPr>
              <a:t>code test and feedback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1435" y="1714439"/>
            <a:ext cx="16945130" cy="7923759"/>
            <a:chOff x="0" y="0"/>
            <a:chExt cx="4462915" cy="20869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2915" cy="2086916"/>
            </a:xfrm>
            <a:custGeom>
              <a:avLst/>
              <a:gdLst/>
              <a:ahLst/>
              <a:cxnLst/>
              <a:rect r="r" b="b" t="t" l="l"/>
              <a:pathLst>
                <a:path h="2086916" w="4462915">
                  <a:moveTo>
                    <a:pt x="22387" y="0"/>
                  </a:moveTo>
                  <a:lnTo>
                    <a:pt x="4440528" y="0"/>
                  </a:lnTo>
                  <a:cubicBezTo>
                    <a:pt x="4452892" y="0"/>
                    <a:pt x="4462915" y="10023"/>
                    <a:pt x="4462915" y="22387"/>
                  </a:cubicBezTo>
                  <a:lnTo>
                    <a:pt x="4462915" y="2064529"/>
                  </a:lnTo>
                  <a:cubicBezTo>
                    <a:pt x="4462915" y="2076893"/>
                    <a:pt x="4452892" y="2086916"/>
                    <a:pt x="4440528" y="2086916"/>
                  </a:cubicBezTo>
                  <a:lnTo>
                    <a:pt x="22387" y="2086916"/>
                  </a:lnTo>
                  <a:cubicBezTo>
                    <a:pt x="10023" y="2086916"/>
                    <a:pt x="0" y="2076893"/>
                    <a:pt x="0" y="2064529"/>
                  </a:cubicBezTo>
                  <a:lnTo>
                    <a:pt x="0" y="22387"/>
                  </a:lnTo>
                  <a:cubicBezTo>
                    <a:pt x="0" y="10023"/>
                    <a:pt x="10023" y="0"/>
                    <a:pt x="2238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8488F4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2915" cy="212501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Garet"/>
                </a:rPr>
                <a:t>   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965169"/>
            <a:ext cx="8171928" cy="3061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</a:rPr>
              <a:t>ENVIRONMENT SETTINGS</a:t>
            </a:r>
          </a:p>
          <a:p>
            <a:pPr algn="l">
              <a:lnSpc>
                <a:spcPts val="7839"/>
              </a:lnSpc>
            </a:pP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71435" y="661978"/>
            <a:ext cx="744368" cy="331244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415803" y="8263644"/>
            <a:ext cx="3052218" cy="717550"/>
            <a:chOff x="0" y="0"/>
            <a:chExt cx="803876" cy="1889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03876" cy="188984"/>
            </a:xfrm>
            <a:custGeom>
              <a:avLst/>
              <a:gdLst/>
              <a:ahLst/>
              <a:cxnLst/>
              <a:rect r="r" b="b" t="t" l="l"/>
              <a:pathLst>
                <a:path h="188984" w="803876">
                  <a:moveTo>
                    <a:pt x="94492" y="0"/>
                  </a:moveTo>
                  <a:lnTo>
                    <a:pt x="709384" y="0"/>
                  </a:lnTo>
                  <a:cubicBezTo>
                    <a:pt x="734445" y="0"/>
                    <a:pt x="758479" y="9955"/>
                    <a:pt x="776200" y="27676"/>
                  </a:cubicBezTo>
                  <a:cubicBezTo>
                    <a:pt x="793921" y="45397"/>
                    <a:pt x="803876" y="69431"/>
                    <a:pt x="803876" y="94492"/>
                  </a:cubicBezTo>
                  <a:lnTo>
                    <a:pt x="803876" y="94492"/>
                  </a:lnTo>
                  <a:cubicBezTo>
                    <a:pt x="803876" y="146679"/>
                    <a:pt x="761571" y="188984"/>
                    <a:pt x="709384" y="188984"/>
                  </a:cubicBezTo>
                  <a:lnTo>
                    <a:pt x="94492" y="188984"/>
                  </a:lnTo>
                  <a:cubicBezTo>
                    <a:pt x="69431" y="188984"/>
                    <a:pt x="45397" y="179029"/>
                    <a:pt x="27676" y="161308"/>
                  </a:cubicBezTo>
                  <a:cubicBezTo>
                    <a:pt x="9955" y="143588"/>
                    <a:pt x="0" y="119553"/>
                    <a:pt x="0" y="94492"/>
                  </a:cubicBezTo>
                  <a:lnTo>
                    <a:pt x="0" y="94492"/>
                  </a:lnTo>
                  <a:cubicBezTo>
                    <a:pt x="0" y="69431"/>
                    <a:pt x="9955" y="45397"/>
                    <a:pt x="27676" y="27676"/>
                  </a:cubicBezTo>
                  <a:cubicBezTo>
                    <a:pt x="45397" y="9955"/>
                    <a:pt x="69431" y="0"/>
                    <a:pt x="94492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03876" cy="23660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latin typeface="Arcade Gamer"/>
                </a:rPr>
                <a:t>NEXT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true" flipV="false" rot="0">
            <a:off x="1043619" y="4752223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8" y="0"/>
                </a:moveTo>
                <a:lnTo>
                  <a:pt x="0" y="0"/>
                </a:lnTo>
                <a:lnTo>
                  <a:pt x="0" y="249997"/>
                </a:lnTo>
                <a:lnTo>
                  <a:pt x="268028" y="249997"/>
                </a:lnTo>
                <a:lnTo>
                  <a:pt x="26802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90858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2" y="0"/>
                </a:lnTo>
                <a:lnTo>
                  <a:pt x="365832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232441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674023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115605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557187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2" y="0"/>
                </a:lnTo>
                <a:lnTo>
                  <a:pt x="365832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577264" y="649239"/>
            <a:ext cx="2087036" cy="379461"/>
          </a:xfrm>
          <a:custGeom>
            <a:avLst/>
            <a:gdLst/>
            <a:ahLst/>
            <a:cxnLst/>
            <a:rect r="r" b="b" t="t" l="l"/>
            <a:pathLst>
              <a:path h="379461" w="2087036">
                <a:moveTo>
                  <a:pt x="0" y="0"/>
                </a:moveTo>
                <a:lnTo>
                  <a:pt x="2087036" y="0"/>
                </a:lnTo>
                <a:lnTo>
                  <a:pt x="2087036" y="379461"/>
                </a:lnTo>
                <a:lnTo>
                  <a:pt x="0" y="3794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0">
            <a:off x="1028700" y="6037185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8" y="0"/>
                </a:moveTo>
                <a:lnTo>
                  <a:pt x="0" y="0"/>
                </a:lnTo>
                <a:lnTo>
                  <a:pt x="0" y="249998"/>
                </a:lnTo>
                <a:lnTo>
                  <a:pt x="268028" y="249998"/>
                </a:lnTo>
                <a:lnTo>
                  <a:pt x="26802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0">
            <a:off x="1028700" y="7113772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8" y="0"/>
                </a:moveTo>
                <a:lnTo>
                  <a:pt x="0" y="0"/>
                </a:lnTo>
                <a:lnTo>
                  <a:pt x="0" y="249997"/>
                </a:lnTo>
                <a:lnTo>
                  <a:pt x="268028" y="249997"/>
                </a:lnTo>
                <a:lnTo>
                  <a:pt x="26802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660260" y="3083046"/>
            <a:ext cx="5632510" cy="5490172"/>
          </a:xfrm>
          <a:custGeom>
            <a:avLst/>
            <a:gdLst/>
            <a:ahLst/>
            <a:cxnLst/>
            <a:rect r="r" b="b" t="t" l="l"/>
            <a:pathLst>
              <a:path h="5490172" w="5632510">
                <a:moveTo>
                  <a:pt x="0" y="0"/>
                </a:moveTo>
                <a:lnTo>
                  <a:pt x="5632510" y="0"/>
                </a:lnTo>
                <a:lnTo>
                  <a:pt x="5632510" y="5490172"/>
                </a:lnTo>
                <a:lnTo>
                  <a:pt x="0" y="549017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350784" y="4666498"/>
            <a:ext cx="7762396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os : ubuntu 18.04 lts</a:t>
            </a:r>
          </a:p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(also available in ubuntu 20.04 lts)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664300" y="661011"/>
            <a:ext cx="1952265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63"/>
              </a:lnSpc>
            </a:pPr>
            <a:r>
              <a:rPr lang="en-US" sz="2199">
                <a:solidFill>
                  <a:srgbClr val="FF63D8"/>
                </a:solidFill>
                <a:latin typeface="Arcade Gamer"/>
              </a:rPr>
              <a:t>PLAYER 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627910" y="692023"/>
            <a:ext cx="4244462" cy="641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3"/>
              </a:lnSpc>
            </a:pPr>
            <a:r>
              <a:rPr lang="en-US" sz="2199">
                <a:solidFill>
                  <a:srgbClr val="FFFFFF"/>
                </a:solidFill>
                <a:latin typeface="Arcade Gamer"/>
              </a:rPr>
              <a:t>ELEC462 : SYSTEM PROGRAMMING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50784" y="5960985"/>
            <a:ext cx="7762396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language : c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50784" y="7028047"/>
            <a:ext cx="7762396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Localhost : 127.0.0.1 , PORT : 8080</a:t>
            </a:r>
          </a:p>
          <a:p>
            <a:pPr algn="l">
              <a:lnSpc>
                <a:spcPts val="3360"/>
              </a:lnSpc>
            </a:pPr>
          </a:p>
        </p:txBody>
      </p:sp>
      <p:grpSp>
        <p:nvGrpSpPr>
          <p:cNvPr name="Group 26" id="26"/>
          <p:cNvGrpSpPr/>
          <p:nvPr/>
        </p:nvGrpSpPr>
        <p:grpSpPr>
          <a:xfrm rot="0">
            <a:off x="0" y="9705109"/>
            <a:ext cx="18288000" cy="1163782"/>
            <a:chOff x="0" y="0"/>
            <a:chExt cx="24384000" cy="155170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8128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6256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40615" y="2807963"/>
            <a:ext cx="16945130" cy="6626084"/>
            <a:chOff x="0" y="0"/>
            <a:chExt cx="4462915" cy="17451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2915" cy="1745141"/>
            </a:xfrm>
            <a:custGeom>
              <a:avLst/>
              <a:gdLst/>
              <a:ahLst/>
              <a:cxnLst/>
              <a:rect r="r" b="b" t="t" l="l"/>
              <a:pathLst>
                <a:path h="1745141" w="4462915">
                  <a:moveTo>
                    <a:pt x="22387" y="0"/>
                  </a:moveTo>
                  <a:lnTo>
                    <a:pt x="4440528" y="0"/>
                  </a:lnTo>
                  <a:cubicBezTo>
                    <a:pt x="4452892" y="0"/>
                    <a:pt x="4462915" y="10023"/>
                    <a:pt x="4462915" y="22387"/>
                  </a:cubicBezTo>
                  <a:lnTo>
                    <a:pt x="4462915" y="1722754"/>
                  </a:lnTo>
                  <a:cubicBezTo>
                    <a:pt x="4462915" y="1728692"/>
                    <a:pt x="4460556" y="1734386"/>
                    <a:pt x="4456358" y="1738584"/>
                  </a:cubicBezTo>
                  <a:cubicBezTo>
                    <a:pt x="4452160" y="1742783"/>
                    <a:pt x="4446465" y="1745141"/>
                    <a:pt x="4440528" y="1745141"/>
                  </a:cubicBezTo>
                  <a:lnTo>
                    <a:pt x="22387" y="1745141"/>
                  </a:lnTo>
                  <a:cubicBezTo>
                    <a:pt x="10023" y="1745141"/>
                    <a:pt x="0" y="1735118"/>
                    <a:pt x="0" y="1722754"/>
                  </a:cubicBezTo>
                  <a:lnTo>
                    <a:pt x="0" y="22387"/>
                  </a:lnTo>
                  <a:cubicBezTo>
                    <a:pt x="0" y="10023"/>
                    <a:pt x="10023" y="0"/>
                    <a:pt x="2238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8488F4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2915" cy="178324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Garet"/>
                </a:rPr>
                <a:t>   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97881" y="1614053"/>
            <a:ext cx="16230600" cy="2071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</a:rPr>
              <a:t>SUMMARY OF PROEJCT CODE</a:t>
            </a:r>
          </a:p>
          <a:p>
            <a:pPr algn="l">
              <a:lnSpc>
                <a:spcPts val="7839"/>
              </a:lnSpc>
            </a:pP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71435" y="661978"/>
            <a:ext cx="744368" cy="331244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3731917" y="8471775"/>
            <a:ext cx="3052218" cy="717550"/>
            <a:chOff x="0" y="0"/>
            <a:chExt cx="803876" cy="1889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03876" cy="188984"/>
            </a:xfrm>
            <a:custGeom>
              <a:avLst/>
              <a:gdLst/>
              <a:ahLst/>
              <a:cxnLst/>
              <a:rect r="r" b="b" t="t" l="l"/>
              <a:pathLst>
                <a:path h="188984" w="803876">
                  <a:moveTo>
                    <a:pt x="94492" y="0"/>
                  </a:moveTo>
                  <a:lnTo>
                    <a:pt x="709384" y="0"/>
                  </a:lnTo>
                  <a:cubicBezTo>
                    <a:pt x="734445" y="0"/>
                    <a:pt x="758479" y="9955"/>
                    <a:pt x="776200" y="27676"/>
                  </a:cubicBezTo>
                  <a:cubicBezTo>
                    <a:pt x="793921" y="45397"/>
                    <a:pt x="803876" y="69431"/>
                    <a:pt x="803876" y="94492"/>
                  </a:cubicBezTo>
                  <a:lnTo>
                    <a:pt x="803876" y="94492"/>
                  </a:lnTo>
                  <a:cubicBezTo>
                    <a:pt x="803876" y="146679"/>
                    <a:pt x="761571" y="188984"/>
                    <a:pt x="709384" y="188984"/>
                  </a:cubicBezTo>
                  <a:lnTo>
                    <a:pt x="94492" y="188984"/>
                  </a:lnTo>
                  <a:cubicBezTo>
                    <a:pt x="69431" y="188984"/>
                    <a:pt x="45397" y="179029"/>
                    <a:pt x="27676" y="161308"/>
                  </a:cubicBezTo>
                  <a:cubicBezTo>
                    <a:pt x="9955" y="143588"/>
                    <a:pt x="0" y="119553"/>
                    <a:pt x="0" y="94492"/>
                  </a:cubicBezTo>
                  <a:lnTo>
                    <a:pt x="0" y="94492"/>
                  </a:lnTo>
                  <a:cubicBezTo>
                    <a:pt x="0" y="69431"/>
                    <a:pt x="9955" y="45397"/>
                    <a:pt x="27676" y="27676"/>
                  </a:cubicBezTo>
                  <a:cubicBezTo>
                    <a:pt x="45397" y="9955"/>
                    <a:pt x="69431" y="0"/>
                    <a:pt x="94492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03876" cy="23660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latin typeface="Arcade Gamer"/>
                </a:rPr>
                <a:t>NEXT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true" flipV="false" rot="0">
            <a:off x="1028700" y="3456642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8" y="0"/>
                </a:moveTo>
                <a:lnTo>
                  <a:pt x="0" y="0"/>
                </a:lnTo>
                <a:lnTo>
                  <a:pt x="0" y="249997"/>
                </a:lnTo>
                <a:lnTo>
                  <a:pt x="268028" y="249997"/>
                </a:lnTo>
                <a:lnTo>
                  <a:pt x="26802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90858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2" y="0"/>
                </a:lnTo>
                <a:lnTo>
                  <a:pt x="365832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232441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674023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115605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557187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2" y="0"/>
                </a:lnTo>
                <a:lnTo>
                  <a:pt x="365832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577264" y="649239"/>
            <a:ext cx="2087036" cy="379461"/>
          </a:xfrm>
          <a:custGeom>
            <a:avLst/>
            <a:gdLst/>
            <a:ahLst/>
            <a:cxnLst/>
            <a:rect r="r" b="b" t="t" l="l"/>
            <a:pathLst>
              <a:path h="379461" w="2087036">
                <a:moveTo>
                  <a:pt x="0" y="0"/>
                </a:moveTo>
                <a:lnTo>
                  <a:pt x="2087036" y="0"/>
                </a:lnTo>
                <a:lnTo>
                  <a:pt x="2087036" y="379461"/>
                </a:lnTo>
                <a:lnTo>
                  <a:pt x="0" y="3794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0">
            <a:off x="997881" y="4074264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8" y="0"/>
                </a:moveTo>
                <a:lnTo>
                  <a:pt x="0" y="0"/>
                </a:lnTo>
                <a:lnTo>
                  <a:pt x="0" y="249997"/>
                </a:lnTo>
                <a:lnTo>
                  <a:pt x="268028" y="249997"/>
                </a:lnTo>
                <a:lnTo>
                  <a:pt x="26802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0">
            <a:off x="988356" y="6305325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8" y="0"/>
                </a:moveTo>
                <a:lnTo>
                  <a:pt x="0" y="0"/>
                </a:lnTo>
                <a:lnTo>
                  <a:pt x="0" y="249997"/>
                </a:lnTo>
                <a:lnTo>
                  <a:pt x="268028" y="249997"/>
                </a:lnTo>
                <a:lnTo>
                  <a:pt x="26802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415803" y="3345421"/>
            <a:ext cx="1002742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Disket Mono"/>
              </a:rPr>
              <a:t>Total lines OF CODE: serv - 567, clnt - 106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664300" y="661011"/>
            <a:ext cx="1952265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63"/>
              </a:lnSpc>
            </a:pPr>
            <a:r>
              <a:rPr lang="en-US" sz="2199">
                <a:solidFill>
                  <a:srgbClr val="FF63D8"/>
                </a:solidFill>
                <a:latin typeface="Arcade Gamer"/>
              </a:rPr>
              <a:t>PLAYER 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627910" y="692023"/>
            <a:ext cx="4244462" cy="641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3"/>
              </a:lnSpc>
            </a:pPr>
            <a:r>
              <a:rPr lang="en-US" sz="2199">
                <a:solidFill>
                  <a:srgbClr val="FFFFFF"/>
                </a:solidFill>
                <a:latin typeface="Arcade Gamer"/>
              </a:rPr>
              <a:t>ELEC462 : SYSTEM PROGRAMMING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15803" y="3998835"/>
            <a:ext cx="9130853" cy="437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Disket Mono"/>
              </a:rPr>
              <a:t>Basic system call : O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Disket Mono"/>
              </a:rPr>
              <a:t>Fork : X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Disket Mono"/>
              </a:rPr>
              <a:t>Signal Handling : O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Disket Mono"/>
              </a:rPr>
              <a:t>Time Handling : X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Disket Mono"/>
              </a:rPr>
              <a:t>File I/O : X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Disket Mono"/>
              </a:rPr>
              <a:t>inter-process communication : O(socket)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Disket Mono"/>
              </a:rPr>
              <a:t>Makefile : O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Disket Mono"/>
              </a:rPr>
              <a:t>Thread : O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Disket Mono"/>
              </a:rPr>
              <a:t>README file : O</a:t>
            </a:r>
          </a:p>
          <a:p>
            <a:pPr algn="l">
              <a:lnSpc>
                <a:spcPts val="3500"/>
              </a:lnSpc>
            </a:pPr>
          </a:p>
        </p:txBody>
      </p:sp>
      <p:grpSp>
        <p:nvGrpSpPr>
          <p:cNvPr name="Group 24" id="24"/>
          <p:cNvGrpSpPr/>
          <p:nvPr/>
        </p:nvGrpSpPr>
        <p:grpSpPr>
          <a:xfrm rot="0">
            <a:off x="0" y="9705109"/>
            <a:ext cx="18288000" cy="1163782"/>
            <a:chOff x="0" y="0"/>
            <a:chExt cx="24384000" cy="155170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8128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6256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8" id="28"/>
          <p:cNvSpPr/>
          <p:nvPr/>
        </p:nvSpPr>
        <p:spPr>
          <a:xfrm flipH="true" flipV="false" rot="0">
            <a:off x="997881" y="4514761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8" y="0"/>
                </a:moveTo>
                <a:lnTo>
                  <a:pt x="0" y="0"/>
                </a:lnTo>
                <a:lnTo>
                  <a:pt x="0" y="249997"/>
                </a:lnTo>
                <a:lnTo>
                  <a:pt x="268028" y="249997"/>
                </a:lnTo>
                <a:lnTo>
                  <a:pt x="26802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true" flipV="false" rot="0">
            <a:off x="997881" y="4974308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8" y="0"/>
                </a:moveTo>
                <a:lnTo>
                  <a:pt x="0" y="0"/>
                </a:lnTo>
                <a:lnTo>
                  <a:pt x="0" y="249998"/>
                </a:lnTo>
                <a:lnTo>
                  <a:pt x="268028" y="249998"/>
                </a:lnTo>
                <a:lnTo>
                  <a:pt x="26802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true" flipV="false" rot="0">
            <a:off x="1007406" y="5424331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8" y="0"/>
                </a:moveTo>
                <a:lnTo>
                  <a:pt x="0" y="0"/>
                </a:lnTo>
                <a:lnTo>
                  <a:pt x="0" y="249997"/>
                </a:lnTo>
                <a:lnTo>
                  <a:pt x="268028" y="249997"/>
                </a:lnTo>
                <a:lnTo>
                  <a:pt x="26802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true" flipV="false" rot="0">
            <a:off x="997881" y="5855303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8" y="0"/>
                </a:moveTo>
                <a:lnTo>
                  <a:pt x="0" y="0"/>
                </a:lnTo>
                <a:lnTo>
                  <a:pt x="0" y="249997"/>
                </a:lnTo>
                <a:lnTo>
                  <a:pt x="268028" y="249997"/>
                </a:lnTo>
                <a:lnTo>
                  <a:pt x="26802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true" flipV="false" rot="0">
            <a:off x="978831" y="6736297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8" y="0"/>
                </a:moveTo>
                <a:lnTo>
                  <a:pt x="0" y="0"/>
                </a:lnTo>
                <a:lnTo>
                  <a:pt x="0" y="249997"/>
                </a:lnTo>
                <a:lnTo>
                  <a:pt x="268028" y="249997"/>
                </a:lnTo>
                <a:lnTo>
                  <a:pt x="26802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true" flipV="false" rot="0">
            <a:off x="969306" y="7193371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8" y="0"/>
                </a:moveTo>
                <a:lnTo>
                  <a:pt x="0" y="0"/>
                </a:lnTo>
                <a:lnTo>
                  <a:pt x="0" y="249997"/>
                </a:lnTo>
                <a:lnTo>
                  <a:pt x="268028" y="249997"/>
                </a:lnTo>
                <a:lnTo>
                  <a:pt x="26802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true" flipV="false" rot="0">
            <a:off x="969306" y="7631395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8" y="0"/>
                </a:moveTo>
                <a:lnTo>
                  <a:pt x="0" y="0"/>
                </a:lnTo>
                <a:lnTo>
                  <a:pt x="0" y="249997"/>
                </a:lnTo>
                <a:lnTo>
                  <a:pt x="268028" y="249997"/>
                </a:lnTo>
                <a:lnTo>
                  <a:pt x="26802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970" y="1971213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99006" y="-1298925"/>
            <a:ext cx="5271418" cy="10244805"/>
          </a:xfrm>
          <a:custGeom>
            <a:avLst/>
            <a:gdLst/>
            <a:ahLst/>
            <a:cxnLst/>
            <a:rect r="r" b="b" t="t" l="l"/>
            <a:pathLst>
              <a:path h="10244805" w="5271418">
                <a:moveTo>
                  <a:pt x="0" y="0"/>
                </a:moveTo>
                <a:lnTo>
                  <a:pt x="5271417" y="0"/>
                </a:lnTo>
                <a:lnTo>
                  <a:pt x="5271417" y="10244805"/>
                </a:lnTo>
                <a:lnTo>
                  <a:pt x="0" y="102448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82049" y="2934751"/>
            <a:ext cx="2828812" cy="987513"/>
          </a:xfrm>
          <a:custGeom>
            <a:avLst/>
            <a:gdLst/>
            <a:ahLst/>
            <a:cxnLst/>
            <a:rect r="r" b="b" t="t" l="l"/>
            <a:pathLst>
              <a:path h="987513" w="2828812">
                <a:moveTo>
                  <a:pt x="0" y="0"/>
                </a:moveTo>
                <a:lnTo>
                  <a:pt x="2828813" y="0"/>
                </a:lnTo>
                <a:lnTo>
                  <a:pt x="2828813" y="987512"/>
                </a:lnTo>
                <a:lnTo>
                  <a:pt x="0" y="9875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5190678" y="230851"/>
            <a:ext cx="2828812" cy="987513"/>
          </a:xfrm>
          <a:custGeom>
            <a:avLst/>
            <a:gdLst/>
            <a:ahLst/>
            <a:cxnLst/>
            <a:rect r="r" b="b" t="t" l="l"/>
            <a:pathLst>
              <a:path h="987513" w="2828812">
                <a:moveTo>
                  <a:pt x="2828813" y="0"/>
                </a:moveTo>
                <a:lnTo>
                  <a:pt x="0" y="0"/>
                </a:lnTo>
                <a:lnTo>
                  <a:pt x="0" y="987512"/>
                </a:lnTo>
                <a:lnTo>
                  <a:pt x="2828813" y="987512"/>
                </a:lnTo>
                <a:lnTo>
                  <a:pt x="2828813" y="0"/>
                </a:lnTo>
                <a:close/>
              </a:path>
            </a:pathLst>
          </a:custGeom>
          <a:blipFill>
            <a:blip r:embed="rId6">
              <a:alphaModFix amt="1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948881" y="1028700"/>
            <a:ext cx="10853084" cy="6683635"/>
            <a:chOff x="0" y="0"/>
            <a:chExt cx="2858425" cy="17602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58425" cy="1760299"/>
            </a:xfrm>
            <a:custGeom>
              <a:avLst/>
              <a:gdLst/>
              <a:ahLst/>
              <a:cxnLst/>
              <a:rect r="r" b="b" t="t" l="l"/>
              <a:pathLst>
                <a:path h="1760299" w="2858425">
                  <a:moveTo>
                    <a:pt x="34954" y="0"/>
                  </a:moveTo>
                  <a:lnTo>
                    <a:pt x="2823472" y="0"/>
                  </a:lnTo>
                  <a:cubicBezTo>
                    <a:pt x="2832742" y="0"/>
                    <a:pt x="2841633" y="3683"/>
                    <a:pt x="2848188" y="10238"/>
                  </a:cubicBezTo>
                  <a:cubicBezTo>
                    <a:pt x="2854743" y="16793"/>
                    <a:pt x="2858425" y="25683"/>
                    <a:pt x="2858425" y="34954"/>
                  </a:cubicBezTo>
                  <a:lnTo>
                    <a:pt x="2858425" y="1725345"/>
                  </a:lnTo>
                  <a:cubicBezTo>
                    <a:pt x="2858425" y="1734616"/>
                    <a:pt x="2854743" y="1743506"/>
                    <a:pt x="2848188" y="1750061"/>
                  </a:cubicBezTo>
                  <a:cubicBezTo>
                    <a:pt x="2841633" y="1756616"/>
                    <a:pt x="2832742" y="1760299"/>
                    <a:pt x="2823472" y="1760299"/>
                  </a:cubicBezTo>
                  <a:lnTo>
                    <a:pt x="34954" y="1760299"/>
                  </a:lnTo>
                  <a:cubicBezTo>
                    <a:pt x="25683" y="1760299"/>
                    <a:pt x="16793" y="1756616"/>
                    <a:pt x="10238" y="1750061"/>
                  </a:cubicBezTo>
                  <a:cubicBezTo>
                    <a:pt x="3683" y="1743506"/>
                    <a:pt x="0" y="1734616"/>
                    <a:pt x="0" y="1725345"/>
                  </a:cubicBezTo>
                  <a:lnTo>
                    <a:pt x="0" y="34954"/>
                  </a:lnTo>
                  <a:cubicBezTo>
                    <a:pt x="0" y="25683"/>
                    <a:pt x="3683" y="16793"/>
                    <a:pt x="10238" y="10238"/>
                  </a:cubicBezTo>
                  <a:cubicBezTo>
                    <a:pt x="16793" y="3683"/>
                    <a:pt x="25683" y="0"/>
                    <a:pt x="34954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858425" cy="178887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999251" y="7995599"/>
            <a:ext cx="3615824" cy="1715873"/>
          </a:xfrm>
          <a:custGeom>
            <a:avLst/>
            <a:gdLst/>
            <a:ahLst/>
            <a:cxnLst/>
            <a:rect r="r" b="b" t="t" l="l"/>
            <a:pathLst>
              <a:path h="1715873" w="3615824">
                <a:moveTo>
                  <a:pt x="0" y="0"/>
                </a:moveTo>
                <a:lnTo>
                  <a:pt x="3615824" y="0"/>
                </a:lnTo>
                <a:lnTo>
                  <a:pt x="3615824" y="1715873"/>
                </a:lnTo>
                <a:lnTo>
                  <a:pt x="0" y="17158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11930" y="6527582"/>
            <a:ext cx="4211181" cy="3177527"/>
          </a:xfrm>
          <a:custGeom>
            <a:avLst/>
            <a:gdLst/>
            <a:ahLst/>
            <a:cxnLst/>
            <a:rect r="r" b="b" t="t" l="l"/>
            <a:pathLst>
              <a:path h="3177527" w="4211181">
                <a:moveTo>
                  <a:pt x="0" y="0"/>
                </a:moveTo>
                <a:lnTo>
                  <a:pt x="4211181" y="0"/>
                </a:lnTo>
                <a:lnTo>
                  <a:pt x="4211181" y="3177527"/>
                </a:lnTo>
                <a:lnTo>
                  <a:pt x="0" y="31775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641278" y="8313165"/>
            <a:ext cx="3866512" cy="1391944"/>
          </a:xfrm>
          <a:custGeom>
            <a:avLst/>
            <a:gdLst/>
            <a:ahLst/>
            <a:cxnLst/>
            <a:rect r="r" b="b" t="t" l="l"/>
            <a:pathLst>
              <a:path h="1391944" w="3866512">
                <a:moveTo>
                  <a:pt x="0" y="0"/>
                </a:moveTo>
                <a:lnTo>
                  <a:pt x="3866512" y="0"/>
                </a:lnTo>
                <a:lnTo>
                  <a:pt x="3866512" y="1391944"/>
                </a:lnTo>
                <a:lnTo>
                  <a:pt x="0" y="13919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0" y="9705109"/>
            <a:ext cx="18288000" cy="1163782"/>
            <a:chOff x="0" y="0"/>
            <a:chExt cx="24384000" cy="155170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8128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6256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028700" y="1028700"/>
            <a:ext cx="2196534" cy="942513"/>
          </a:xfrm>
          <a:custGeom>
            <a:avLst/>
            <a:gdLst/>
            <a:ahLst/>
            <a:cxnLst/>
            <a:rect r="r" b="b" t="t" l="l"/>
            <a:pathLst>
              <a:path h="942513" w="2196534">
                <a:moveTo>
                  <a:pt x="0" y="0"/>
                </a:moveTo>
                <a:lnTo>
                  <a:pt x="2196534" y="0"/>
                </a:lnTo>
                <a:lnTo>
                  <a:pt x="2196534" y="942513"/>
                </a:lnTo>
                <a:lnTo>
                  <a:pt x="0" y="94251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8"/>
          <a:srcRect l="0" t="0" r="0" b="0"/>
          <a:stretch>
            <a:fillRect/>
          </a:stretch>
        </p:blipFill>
        <p:spPr>
          <a:xfrm flipH="false" flipV="false" rot="0">
            <a:off x="3576727" y="1218363"/>
            <a:ext cx="1877287" cy="563186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8160791" y="7849645"/>
            <a:ext cx="8429262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rcade Gamer"/>
              </a:rPr>
              <a:t>DEMO VIDEO CAPTURE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9"/>
          <a:srcRect l="0" t="0" r="0" b="0"/>
          <a:stretch>
            <a:fillRect/>
          </a:stretch>
        </p:blipFill>
        <p:spPr>
          <a:xfrm flipH="false" flipV="false" rot="0">
            <a:off x="17157528" y="7982874"/>
            <a:ext cx="861963" cy="1722235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9"/>
          <a:srcRect l="0" t="0" r="0" b="0"/>
          <a:stretch>
            <a:fillRect/>
          </a:stretch>
        </p:blipFill>
        <p:spPr>
          <a:xfrm flipH="false" flipV="false" rot="0">
            <a:off x="16174103" y="7989236"/>
            <a:ext cx="861963" cy="1722235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9"/>
          <a:srcRect l="0" t="0" r="0" b="0"/>
          <a:stretch>
            <a:fillRect/>
          </a:stretch>
        </p:blipFill>
        <p:spPr>
          <a:xfrm flipH="false" flipV="false" rot="0">
            <a:off x="15312141" y="7982874"/>
            <a:ext cx="861963" cy="1722235"/>
          </a:xfrm>
          <a:prstGeom prst="rect">
            <a:avLst/>
          </a:prstGeom>
        </p:spPr>
      </p:pic>
      <p:sp>
        <p:nvSpPr>
          <p:cNvPr name="Freeform 22" id="22">
            <a:hlinkClick r:id="rId21" tooltip="https://www.youtube.com/watch?v=Lvuhqi0HHvs"/>
          </p:cNvPr>
          <p:cNvSpPr/>
          <p:nvPr/>
        </p:nvSpPr>
        <p:spPr>
          <a:xfrm flipH="false" flipV="false" rot="0">
            <a:off x="7304736" y="1359702"/>
            <a:ext cx="10283774" cy="6093136"/>
          </a:xfrm>
          <a:custGeom>
            <a:avLst/>
            <a:gdLst/>
            <a:ahLst/>
            <a:cxnLst/>
            <a:rect r="r" b="b" t="t" l="l"/>
            <a:pathLst>
              <a:path h="6093136" w="10283774">
                <a:moveTo>
                  <a:pt x="0" y="0"/>
                </a:moveTo>
                <a:lnTo>
                  <a:pt x="10283773" y="0"/>
                </a:lnTo>
                <a:lnTo>
                  <a:pt x="10283773" y="6093135"/>
                </a:lnTo>
                <a:lnTo>
                  <a:pt x="0" y="6093135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-814187" y="2147674"/>
            <a:ext cx="8429262" cy="2071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</a:rPr>
              <a:t>EXECUTION CODE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DAGGyv-0qXg</dc:identifier>
  <dcterms:modified xsi:type="dcterms:W3CDTF">2011-08-01T06:04:30Z</dcterms:modified>
  <cp:revision>1</cp:revision>
  <dc:title>HACKER</dc:title>
</cp:coreProperties>
</file>